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notesSlides/notesSlide7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notesSlides/notesSlide73.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notesSlides/notesSlide66.xml" ContentType="application/vnd.openxmlformats-officedocument.presentationml.notesSlide+xml"/>
  <Override PartName="/ppt/notesSlides/notesSlide71.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slides/slide76.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notesSlides/notesSlide55.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notesSlides/notesSlide75.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notesSlides/notesSlide69.xml" ContentType="application/vnd.openxmlformats-officedocument.presentationml.notesSlide+xml"/>
  <Override PartName="/ppt/slides/slide42.xml" ContentType="application/vnd.openxmlformats-officedocument.presentationml.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77.xml" ContentType="application/vnd.openxmlformats-officedocument.presentationml.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notesSlides/notesSlide67.xml" ContentType="application/vnd.openxmlformats-officedocument.presentationml.notes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notesSlides/notesSlide64.xml" ContentType="application/vnd.openxmlformats-officedocument.presentationml.notesSlide+xml"/>
  <Override PartName="/ppt/slides/slide15.xml" ContentType="application/vnd.openxmlformats-officedocument.presentationml.slide+xml"/>
  <Override PartName="/ppt/notesSlides/notesSlide70.xml" ContentType="application/vnd.openxmlformats-officedocument.presentationml.notesSlide+xml"/>
  <Override PartName="/ppt/notesSlides/notesSlide49.xml" ContentType="application/vnd.openxmlformats-officedocument.presentationml.notesSlide+xml"/>
  <Override PartName="/ppt/notesSlides/notesSlide68.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79"/>
  </p:notesMasterIdLst>
  <p:sldIdLst>
    <p:sldId id="342" r:id="rId2"/>
    <p:sldId id="410" r:id="rId3"/>
    <p:sldId id="338" r:id="rId4"/>
    <p:sldId id="411" r:id="rId5"/>
    <p:sldId id="341" r:id="rId6"/>
    <p:sldId id="412" r:id="rId7"/>
    <p:sldId id="339" r:id="rId8"/>
    <p:sldId id="344" r:id="rId9"/>
    <p:sldId id="408" r:id="rId10"/>
    <p:sldId id="409" r:id="rId11"/>
    <p:sldId id="348" r:id="rId12"/>
    <p:sldId id="392" r:id="rId13"/>
    <p:sldId id="394" r:id="rId14"/>
    <p:sldId id="272" r:id="rId15"/>
    <p:sldId id="350" r:id="rId16"/>
    <p:sldId id="351" r:id="rId17"/>
    <p:sldId id="352" r:id="rId18"/>
    <p:sldId id="387" r:id="rId19"/>
    <p:sldId id="388" r:id="rId20"/>
    <p:sldId id="358" r:id="rId21"/>
    <p:sldId id="359" r:id="rId22"/>
    <p:sldId id="277" r:id="rId23"/>
    <p:sldId id="278" r:id="rId24"/>
    <p:sldId id="360" r:id="rId25"/>
    <p:sldId id="362" r:id="rId26"/>
    <p:sldId id="363" r:id="rId27"/>
    <p:sldId id="389" r:id="rId28"/>
    <p:sldId id="390" r:id="rId29"/>
    <p:sldId id="375" r:id="rId30"/>
    <p:sldId id="376" r:id="rId31"/>
    <p:sldId id="377" r:id="rId32"/>
    <p:sldId id="378" r:id="rId33"/>
    <p:sldId id="379" r:id="rId34"/>
    <p:sldId id="380" r:id="rId35"/>
    <p:sldId id="381" r:id="rId36"/>
    <p:sldId id="382" r:id="rId37"/>
    <p:sldId id="391" r:id="rId38"/>
    <p:sldId id="406" r:id="rId39"/>
    <p:sldId id="404" r:id="rId40"/>
    <p:sldId id="294" r:id="rId41"/>
    <p:sldId id="295" r:id="rId42"/>
    <p:sldId id="393" r:id="rId43"/>
    <p:sldId id="332" r:id="rId44"/>
    <p:sldId id="385" r:id="rId45"/>
    <p:sldId id="298" r:id="rId46"/>
    <p:sldId id="299" r:id="rId47"/>
    <p:sldId id="300" r:id="rId48"/>
    <p:sldId id="301" r:id="rId49"/>
    <p:sldId id="302" r:id="rId50"/>
    <p:sldId id="304" r:id="rId51"/>
    <p:sldId id="305" r:id="rId52"/>
    <p:sldId id="397" r:id="rId53"/>
    <p:sldId id="306" r:id="rId54"/>
    <p:sldId id="395" r:id="rId55"/>
    <p:sldId id="309" r:id="rId56"/>
    <p:sldId id="310" r:id="rId57"/>
    <p:sldId id="308" r:id="rId58"/>
    <p:sldId id="311" r:id="rId59"/>
    <p:sldId id="312" r:id="rId60"/>
    <p:sldId id="398" r:id="rId61"/>
    <p:sldId id="314" r:id="rId62"/>
    <p:sldId id="315" r:id="rId63"/>
    <p:sldId id="316" r:id="rId64"/>
    <p:sldId id="396" r:id="rId65"/>
    <p:sldId id="320" r:id="rId66"/>
    <p:sldId id="319" r:id="rId67"/>
    <p:sldId id="323" r:id="rId68"/>
    <p:sldId id="322" r:id="rId69"/>
    <p:sldId id="324" r:id="rId70"/>
    <p:sldId id="326" r:id="rId71"/>
    <p:sldId id="327" r:id="rId72"/>
    <p:sldId id="325" r:id="rId73"/>
    <p:sldId id="371" r:id="rId74"/>
    <p:sldId id="383" r:id="rId75"/>
    <p:sldId id="400" r:id="rId76"/>
    <p:sldId id="407" r:id="rId77"/>
    <p:sldId id="413"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showPr showNarration="1">
    <p:present/>
    <p:sldAll/>
    <p:penClr>
      <a:schemeClr val="tx1"/>
    </p:penClr>
  </p:showPr>
  <p:clrMru>
    <a:srgbClr val="201D42"/>
    <a:srgbClr val="E85C38"/>
    <a:srgbClr val="2142A7"/>
    <a:srgbClr val="007984"/>
    <a:srgbClr val="009CAB"/>
    <a:srgbClr val="00C100"/>
    <a:srgbClr val="D05300"/>
    <a:srgbClr val="FF2C7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showOutlineIcons="0" horzBarState="maximized">
    <p:restoredLeft sz="15620"/>
    <p:restoredTop sz="91950" autoAdjust="0"/>
  </p:normalViewPr>
  <p:slideViewPr>
    <p:cSldViewPr>
      <p:cViewPr>
        <p:scale>
          <a:sx n="100" d="100"/>
          <a:sy n="100" d="100"/>
        </p:scale>
        <p:origin x="-54" y="216"/>
      </p:cViewPr>
      <p:guideLst>
        <p:guide orient="horz" pos="912"/>
        <p:guide pos="576"/>
      </p:guideLst>
    </p:cSldViewPr>
  </p:slideViewPr>
  <p:notesTextViewPr>
    <p:cViewPr>
      <p:scale>
        <a:sx n="100" d="100"/>
        <a:sy n="100" d="100"/>
      </p:scale>
      <p:origin x="0" y="0"/>
    </p:cViewPr>
  </p:notesTextViewPr>
  <p:sorterViewPr>
    <p:cViewPr>
      <p:scale>
        <a:sx n="150" d="100"/>
        <a:sy n="150" d="100"/>
      </p:scale>
      <p:origin x="0" y="0"/>
    </p:cViewPr>
  </p:sorter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slide" Target="slides/slide76.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viewProps" Target="viewProps.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slide" Target="slides/slide75.xml"/><Relationship Id="rId79" Type="http://schemas.openxmlformats.org/officeDocument/2006/relationships/notesMaster" Target="notesMasters/notesMaster1.xml"/><Relationship Id="rId80" Type="http://schemas.openxmlformats.org/officeDocument/2006/relationships/printerSettings" Target="printerSettings/printerSettings1.bin"/><Relationship Id="rId81" Type="http://schemas.openxmlformats.org/officeDocument/2006/relationships/presProps" Target="presProps.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84" Type="http://schemas.openxmlformats.org/officeDocument/2006/relationships/tableStyles" Target="tableStyles.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83" Type="http://schemas.openxmlformats.org/officeDocument/2006/relationships/theme" Target="theme/theme1.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slide" Target="slides/slide77.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4C805C-1F93-4041-967B-499E185CDE02}" type="datetimeFigureOut">
              <a:rPr lang="en-US" smtClean="0"/>
              <a:pPr/>
              <a:t>10/1/09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89341C-0030-854C-A3ED-1F8AA0DBBA4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808A7C-6432-44A3-ADF4-4C8D2B4FA28F}"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E89341C-0030-854C-A3ED-1F8AA0DBBA42}"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94BEBF-2234-406C-8502-46ACDA34BB72}" type="datetimeFigureOut">
              <a:rPr lang="en-US" smtClean="0"/>
              <a:pPr/>
              <a:t>10/1/09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4BEBF-2234-406C-8502-46ACDA34BB72}" type="datetimeFigureOut">
              <a:rPr lang="en-US" smtClean="0"/>
              <a:pPr/>
              <a:t>10/1/09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4BEBF-2234-406C-8502-46ACDA34BB72}" type="datetimeFigureOut">
              <a:rPr lang="en-US" smtClean="0"/>
              <a:pPr/>
              <a:t>10/1/09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4BEBF-2234-406C-8502-46ACDA34BB72}" type="datetimeFigureOut">
              <a:rPr lang="en-US" smtClean="0"/>
              <a:pPr/>
              <a:t>10/1/09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94BEBF-2234-406C-8502-46ACDA34BB72}" type="datetimeFigureOut">
              <a:rPr lang="en-US" smtClean="0"/>
              <a:pPr/>
              <a:t>10/1/09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94BEBF-2234-406C-8502-46ACDA34BB72}" type="datetimeFigureOut">
              <a:rPr lang="en-US" smtClean="0"/>
              <a:pPr/>
              <a:t>10/1/09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94BEBF-2234-406C-8502-46ACDA34BB72}" type="datetimeFigureOut">
              <a:rPr lang="en-US" smtClean="0"/>
              <a:pPr/>
              <a:t>10/1/09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94BEBF-2234-406C-8502-46ACDA34BB72}" type="datetimeFigureOut">
              <a:rPr lang="en-US" smtClean="0"/>
              <a:pPr/>
              <a:t>10/1/09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4BEBF-2234-406C-8502-46ACDA34BB72}" type="datetimeFigureOut">
              <a:rPr lang="en-US" smtClean="0"/>
              <a:pPr/>
              <a:t>10/1/09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94BEBF-2234-406C-8502-46ACDA34BB72}" type="datetimeFigureOut">
              <a:rPr lang="en-US" smtClean="0"/>
              <a:pPr/>
              <a:t>10/1/09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94BEBF-2234-406C-8502-46ACDA34BB72}" type="datetimeFigureOut">
              <a:rPr lang="en-US" smtClean="0"/>
              <a:pPr/>
              <a:t>10/1/09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7C9A4-CF75-4FC4-B20F-B8FA2CDC02E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94BEBF-2234-406C-8502-46ACDA34BB72}" type="datetimeFigureOut">
              <a:rPr lang="en-US" smtClean="0"/>
              <a:pPr/>
              <a:t>10/1/09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87C9A4-CF75-4FC4-B20F-B8FA2CDC02E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4.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2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2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24.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3" Type="http://schemas.openxmlformats.org/officeDocument/2006/relationships/image" Target="../media/image2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3" Type="http://schemas.openxmlformats.org/officeDocument/2006/relationships/image" Target="../media/image27.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2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3" Type="http://schemas.openxmlformats.org/officeDocument/2006/relationships/image" Target="../media/image3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3" Type="http://schemas.openxmlformats.org/officeDocument/2006/relationships/image" Target="../media/image3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3" Type="http://schemas.openxmlformats.org/officeDocument/2006/relationships/image" Target="../media/image3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3" Type="http://schemas.openxmlformats.org/officeDocument/2006/relationships/image" Target="../media/image3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3" Type="http://schemas.openxmlformats.org/officeDocument/2006/relationships/image" Target="../media/image3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4"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3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5.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3" Type="http://schemas.openxmlformats.org/officeDocument/2006/relationships/image" Target="../media/image4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3" Type="http://schemas.openxmlformats.org/officeDocument/2006/relationships/image" Target="../media/image4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3" Type="http://schemas.openxmlformats.org/officeDocument/2006/relationships/image" Target="../media/image4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3" Type="http://schemas.openxmlformats.org/officeDocument/2006/relationships/image" Target="../media/image45.jpe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3" Type="http://schemas.openxmlformats.org/officeDocument/2006/relationships/image" Target="../media/image46.jpe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4" Type="http://schemas.openxmlformats.org/officeDocument/2006/relationships/hyperlink" Target="mailto:chetcutis@theradiohour.net" TargetMode="External"/><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47.jpeg"/><Relationship Id="rId5" Type="http://schemas.openxmlformats.org/officeDocument/2006/relationships/hyperlink" Target="http://www.istock.com" TargetMode="External"/></Relationships>
</file>

<file path=ppt/slides/_rels/slide7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pic>
        <p:nvPicPr>
          <p:cNvPr id="5" name="Picture 4" descr="globe in hands000002266764XSmall-1.jpg"/>
          <p:cNvPicPr>
            <a:picLocks noChangeAspect="1"/>
          </p:cNvPicPr>
          <p:nvPr/>
        </p:nvPicPr>
        <p:blipFill>
          <a:blip r:embed="rId3" cstate="print"/>
          <a:srcRect t="21332"/>
          <a:stretch>
            <a:fillRect/>
          </a:stretch>
        </p:blipFill>
        <p:spPr>
          <a:xfrm>
            <a:off x="2313198" y="1828800"/>
            <a:ext cx="4468602" cy="3505200"/>
          </a:xfrm>
          <a:prstGeom prst="rect">
            <a:avLst/>
          </a:prstGeom>
        </p:spPr>
      </p:pic>
      <p:pic>
        <p:nvPicPr>
          <p:cNvPr id="7" name="Picture 6" descr="globe%20000005664283XSmall.jpg"/>
          <p:cNvPicPr>
            <a:picLocks noChangeAspect="1"/>
          </p:cNvPicPr>
          <p:nvPr/>
        </p:nvPicPr>
        <p:blipFill>
          <a:blip r:embed="rId4" cstate="print"/>
          <a:stretch>
            <a:fillRect/>
          </a:stretch>
        </p:blipFill>
        <p:spPr>
          <a:xfrm>
            <a:off x="0" y="1828800"/>
            <a:ext cx="9144000" cy="3505200"/>
          </a:xfrm>
          <a:prstGeom prst="rect">
            <a:avLst/>
          </a:prstGeom>
        </p:spPr>
      </p:pic>
    </p:spTree>
  </p:cSld>
  <p:clrMapOvr>
    <a:masterClrMapping/>
  </p:clrMapOvr>
  <p:transition advTm="3719"/>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endParaRPr lang="en-US" sz="4400" dirty="0">
              <a:solidFill>
                <a:srgbClr val="FFFFFF"/>
              </a:solidFill>
            </a:endParaRPr>
          </a:p>
        </p:txBody>
      </p:sp>
      <p:pic>
        <p:nvPicPr>
          <p:cNvPr id="5" name="Picture 4" descr="slide 2F000004630021XSmall-1.jpg"/>
          <p:cNvPicPr>
            <a:picLocks noChangeAspect="1"/>
          </p:cNvPicPr>
          <p:nvPr/>
        </p:nvPicPr>
        <p:blipFill>
          <a:blip r:embed="rId3" cstate="print"/>
          <a:stretch>
            <a:fillRect/>
          </a:stretch>
        </p:blipFill>
        <p:spPr>
          <a:xfrm>
            <a:off x="3976181" y="1828800"/>
            <a:ext cx="5167819" cy="3505200"/>
          </a:xfrm>
          <a:prstGeom prst="rect">
            <a:avLst/>
          </a:prstGeom>
        </p:spPr>
      </p:pic>
    </p:spTree>
  </p:cSld>
  <p:clrMapOvr>
    <a:masterClrMapping/>
  </p:clrMapOvr>
  <p:transition advTm="2515"/>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endParaRPr lang="en-US" sz="4400" cap="none" dirty="0">
              <a:solidFill>
                <a:srgbClr val="FFFFFF"/>
              </a:solidFill>
            </a:endParaRPr>
          </a:p>
        </p:txBody>
      </p:sp>
      <p:pic>
        <p:nvPicPr>
          <p:cNvPr id="6" name="Picture 5" descr="more%20photos boys-sp.jpg"/>
          <p:cNvPicPr>
            <a:picLocks noChangeAspect="1"/>
          </p:cNvPicPr>
          <p:nvPr/>
        </p:nvPicPr>
        <p:blipFill>
          <a:blip r:embed="rId3" cstate="print"/>
          <a:stretch>
            <a:fillRect/>
          </a:stretch>
        </p:blipFill>
        <p:spPr>
          <a:xfrm>
            <a:off x="4495800" y="1847850"/>
            <a:ext cx="4648200" cy="3486150"/>
          </a:xfrm>
          <a:prstGeom prst="rect">
            <a:avLst/>
          </a:prstGeom>
        </p:spPr>
      </p:pic>
    </p:spTree>
  </p:cSld>
  <p:clrMapOvr>
    <a:masterClrMapping/>
  </p:clrMapOvr>
  <p:transition advTm="3704"/>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because…</a:t>
            </a:r>
            <a:endParaRPr lang="en-US" sz="4400" cap="none" dirty="0">
              <a:solidFill>
                <a:srgbClr val="FFFFFF"/>
              </a:solidFill>
            </a:endParaRPr>
          </a:p>
        </p:txBody>
      </p:sp>
      <p:pic>
        <p:nvPicPr>
          <p:cNvPr id="5" name="Picture 4" descr="2 girls.jpg"/>
          <p:cNvPicPr>
            <a:picLocks noChangeAspect="1"/>
          </p:cNvPicPr>
          <p:nvPr/>
        </p:nvPicPr>
        <p:blipFill>
          <a:blip r:embed="rId3" cstate="print"/>
          <a:srcRect r="7615"/>
          <a:stretch>
            <a:fillRect/>
          </a:stretch>
        </p:blipFill>
        <p:spPr>
          <a:xfrm>
            <a:off x="4003188" y="1828800"/>
            <a:ext cx="5140812" cy="3509744"/>
          </a:xfrm>
          <a:prstGeom prst="rect">
            <a:avLst/>
          </a:prstGeom>
        </p:spPr>
      </p:pic>
    </p:spTree>
  </p:cSld>
  <p:clrMapOvr>
    <a:masterClrMapping/>
  </p:clrMapOvr>
  <p:transition advTm="310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8686800" cy="2209800"/>
          </a:xfrm>
        </p:spPr>
        <p:txBody>
          <a:bodyPr>
            <a:normAutofit/>
          </a:bodyPr>
          <a:lstStyle/>
          <a:p>
            <a:r>
              <a:rPr lang="en-US" sz="4400" cap="none" dirty="0" smtClean="0">
                <a:solidFill>
                  <a:srgbClr val="FFFFFF"/>
                </a:solidFill>
              </a:rPr>
              <a:t>Our library supports the learning needs of:</a:t>
            </a:r>
            <a:endParaRPr lang="en-US" sz="3600" b="0" cap="none" dirty="0" smtClean="0">
              <a:solidFill>
                <a:srgbClr val="FF6600"/>
              </a:solidFill>
            </a:endParaRPr>
          </a:p>
        </p:txBody>
      </p:sp>
    </p:spTree>
  </p:cSld>
  <p:clrMapOvr>
    <a:masterClrMapping/>
  </p:clrMapOvr>
  <p:transition advTm="4062"/>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352800"/>
            <a:ext cx="8229600" cy="4495800"/>
          </a:xfrm>
        </p:spPr>
        <p:txBody>
          <a:bodyPr/>
          <a:lstStyle/>
          <a:p>
            <a:r>
              <a:rPr lang="en-US" sz="4000" dirty="0" smtClean="0"/>
              <a:t>ALL students</a:t>
            </a:r>
          </a:p>
        </p:txBody>
      </p:sp>
      <p:pic>
        <p:nvPicPr>
          <p:cNvPr id="4" name="Picture 3" descr="PICT0439%2D2%20girls%2Dsp.jpg"/>
          <p:cNvPicPr>
            <a:picLocks noChangeAspect="1"/>
          </p:cNvPicPr>
          <p:nvPr/>
        </p:nvPicPr>
        <p:blipFill>
          <a:blip r:embed="rId3" cstate="print"/>
          <a:stretch>
            <a:fillRect/>
          </a:stretch>
        </p:blipFill>
        <p:spPr>
          <a:xfrm>
            <a:off x="4724400" y="0"/>
            <a:ext cx="4419600" cy="3314700"/>
          </a:xfrm>
          <a:prstGeom prst="rect">
            <a:avLst/>
          </a:prstGeom>
        </p:spPr>
      </p:pic>
    </p:spTree>
  </p:cSld>
  <p:clrMapOvr>
    <a:masterClrMapping/>
  </p:clrMapOvr>
  <p:transition advTm="2063"/>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352800"/>
            <a:ext cx="8229600" cy="2286000"/>
          </a:xfrm>
        </p:spPr>
        <p:txBody>
          <a:bodyPr/>
          <a:lstStyle/>
          <a:p>
            <a:r>
              <a:rPr lang="en-US" sz="4000" dirty="0" smtClean="0">
                <a:solidFill>
                  <a:srgbClr val="000000"/>
                </a:solidFill>
              </a:rPr>
              <a:t>ALL teachers</a:t>
            </a:r>
          </a:p>
        </p:txBody>
      </p:sp>
      <p:pic>
        <p:nvPicPr>
          <p:cNvPr id="5" name="Picture 4" descr="adults-in lib.jpg"/>
          <p:cNvPicPr>
            <a:picLocks noChangeAspect="1"/>
          </p:cNvPicPr>
          <p:nvPr/>
        </p:nvPicPr>
        <p:blipFill>
          <a:blip r:embed="rId3" cstate="print"/>
          <a:stretch>
            <a:fillRect/>
          </a:stretch>
        </p:blipFill>
        <p:spPr>
          <a:xfrm>
            <a:off x="4267200" y="0"/>
            <a:ext cx="4876800" cy="3235900"/>
          </a:xfrm>
          <a:prstGeom prst="rect">
            <a:avLst/>
          </a:prstGeom>
        </p:spPr>
      </p:pic>
    </p:spTree>
  </p:cSld>
  <p:clrMapOvr>
    <a:masterClrMapping/>
  </p:clrMapOvr>
  <p:transition advTm="3062"/>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352800"/>
            <a:ext cx="7315200" cy="4495800"/>
          </a:xfrm>
        </p:spPr>
        <p:txBody>
          <a:bodyPr/>
          <a:lstStyle/>
          <a:p>
            <a:r>
              <a:rPr lang="en-US" sz="4000" dirty="0" smtClean="0">
                <a:solidFill>
                  <a:srgbClr val="000000"/>
                </a:solidFill>
              </a:rPr>
              <a:t>ALL the learners in our school</a:t>
            </a:r>
          </a:p>
          <a:p>
            <a:pPr>
              <a:buNone/>
            </a:pPr>
            <a:endParaRPr lang="en-US" dirty="0" smtClean="0"/>
          </a:p>
        </p:txBody>
      </p:sp>
      <p:pic>
        <p:nvPicPr>
          <p:cNvPr id="5" name="Picture 4" descr="teach at tab w kids.jpg"/>
          <p:cNvPicPr>
            <a:picLocks noChangeAspect="1"/>
          </p:cNvPicPr>
          <p:nvPr/>
        </p:nvPicPr>
        <p:blipFill>
          <a:blip r:embed="rId3" cstate="print"/>
          <a:stretch>
            <a:fillRect/>
          </a:stretch>
        </p:blipFill>
        <p:spPr>
          <a:xfrm>
            <a:off x="4205861" y="0"/>
            <a:ext cx="4938139" cy="3276601"/>
          </a:xfrm>
          <a:prstGeom prst="rect">
            <a:avLst/>
          </a:prstGeom>
        </p:spPr>
      </p:pic>
    </p:spTree>
  </p:cSld>
  <p:clrMapOvr>
    <a:masterClrMapping/>
  </p:clrMapOvr>
  <p:transition advTm="4046"/>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4495800"/>
          </a:xfrm>
        </p:spPr>
        <p:txBody>
          <a:bodyPr/>
          <a:lstStyle/>
          <a:p>
            <a:pPr>
              <a:buNone/>
            </a:pPr>
            <a:endParaRPr lang="en-US" dirty="0" smtClean="0"/>
          </a:p>
          <a:p>
            <a:pPr>
              <a:buNone/>
            </a:pPr>
            <a:endParaRPr lang="en-US" sz="5400" b="1" dirty="0" smtClean="0">
              <a:solidFill>
                <a:srgbClr val="FF0000"/>
              </a:solidFill>
            </a:endParaRPr>
          </a:p>
          <a:p>
            <a:pPr>
              <a:buNone/>
            </a:pPr>
            <a:r>
              <a:rPr lang="en-US" sz="5400" b="1" dirty="0" smtClean="0">
                <a:solidFill>
                  <a:srgbClr val="FF0000"/>
                </a:solidFill>
              </a:rPr>
              <a:t>ALL</a:t>
            </a:r>
            <a:r>
              <a:rPr lang="en-US" sz="4400" b="1" dirty="0" smtClean="0"/>
              <a:t> THE TIME!</a:t>
            </a:r>
            <a:endParaRPr lang="en-US" sz="4400" b="1" dirty="0"/>
          </a:p>
        </p:txBody>
      </p:sp>
      <p:pic>
        <p:nvPicPr>
          <p:cNvPr id="7" name="Picture 6"/>
          <p:cNvPicPr>
            <a:picLocks noChangeAspect="1"/>
          </p:cNvPicPr>
          <p:nvPr/>
        </p:nvPicPr>
        <p:blipFill>
          <a:blip r:embed="rId3" cstate="print"/>
          <a:stretch>
            <a:fillRect/>
          </a:stretch>
        </p:blipFill>
        <p:spPr>
          <a:xfrm>
            <a:off x="4572000" y="0"/>
            <a:ext cx="4572000" cy="3429000"/>
          </a:xfrm>
          <a:prstGeom prst="rect">
            <a:avLst/>
          </a:prstGeom>
        </p:spPr>
      </p:pic>
    </p:spTree>
  </p:cSld>
  <p:clrMapOvr>
    <a:masterClrMapping/>
  </p:clrMapOvr>
  <p:transition advTm="3718"/>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It</a:t>
            </a:r>
            <a:r>
              <a:rPr lang="en-US" sz="4400" cap="none" dirty="0" smtClean="0">
                <a:solidFill>
                  <a:srgbClr val="FF6600"/>
                </a:solidFill>
              </a:rPr>
              <a:t> ALL </a:t>
            </a:r>
            <a:r>
              <a:rPr lang="en-US" sz="4400" cap="none" dirty="0" smtClean="0">
                <a:solidFill>
                  <a:srgbClr val="FFFFFF"/>
                </a:solidFill>
              </a:rPr>
              <a:t>happens in the library</a:t>
            </a:r>
            <a:br>
              <a:rPr lang="en-US" sz="4400" cap="none" dirty="0" smtClean="0">
                <a:solidFill>
                  <a:srgbClr val="FFFFFF"/>
                </a:solidFill>
              </a:rPr>
            </a:br>
            <a:r>
              <a:rPr lang="en-US" sz="4400" cap="none" dirty="0" smtClean="0">
                <a:solidFill>
                  <a:srgbClr val="FFFFFF"/>
                </a:solidFill>
              </a:rPr>
              <a:t>because…</a:t>
            </a:r>
            <a:endParaRPr lang="en-US" sz="4400" cap="none" dirty="0">
              <a:solidFill>
                <a:srgbClr val="FFFFFF"/>
              </a:solidFill>
            </a:endParaRPr>
          </a:p>
        </p:txBody>
      </p:sp>
      <p:pic>
        <p:nvPicPr>
          <p:cNvPr id="6" name="Picture 5" descr="boy in lib.jpg"/>
          <p:cNvPicPr>
            <a:picLocks noChangeAspect="1"/>
          </p:cNvPicPr>
          <p:nvPr/>
        </p:nvPicPr>
        <p:blipFill>
          <a:blip r:embed="rId3" cstate="print"/>
          <a:stretch>
            <a:fillRect/>
          </a:stretch>
        </p:blipFill>
        <p:spPr>
          <a:xfrm>
            <a:off x="5410200" y="1824022"/>
            <a:ext cx="3733800" cy="3499654"/>
          </a:xfrm>
          <a:prstGeom prst="rect">
            <a:avLst/>
          </a:prstGeom>
        </p:spPr>
      </p:pic>
    </p:spTree>
  </p:cSld>
  <p:clrMapOvr>
    <a:masterClrMapping/>
  </p:clrMapOvr>
  <p:transition advTm="453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7696200" cy="2209800"/>
          </a:xfrm>
        </p:spPr>
        <p:txBody>
          <a:bodyPr>
            <a:normAutofit/>
          </a:bodyPr>
          <a:lstStyle/>
          <a:p>
            <a:r>
              <a:rPr lang="en-US" sz="4400" cap="none" dirty="0" smtClean="0">
                <a:solidFill>
                  <a:srgbClr val="FFFFFF"/>
                </a:solidFill>
              </a:rPr>
              <a:t>Our library provides </a:t>
            </a:r>
            <a:r>
              <a:rPr lang="en-US" sz="4400" cap="none" dirty="0" smtClean="0">
                <a:solidFill>
                  <a:srgbClr val="FF6600"/>
                </a:solidFill>
              </a:rPr>
              <a:t>resources:</a:t>
            </a:r>
            <a:endParaRPr lang="en-US" sz="4400" cap="none" dirty="0">
              <a:solidFill>
                <a:srgbClr val="FF6600"/>
              </a:solidFill>
            </a:endParaRPr>
          </a:p>
        </p:txBody>
      </p:sp>
    </p:spTree>
  </p:cSld>
  <p:clrMapOvr>
    <a:masterClrMapping/>
  </p:clrMapOvr>
  <p:transition advTm="3421"/>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800" cap="none" dirty="0" smtClean="0">
                <a:solidFill>
                  <a:srgbClr val="FFFFFF"/>
                </a:solidFill>
              </a:rPr>
              <a:t>Everyone knows that…</a:t>
            </a:r>
            <a:endParaRPr lang="en-US" sz="4800" dirty="0">
              <a:solidFill>
                <a:srgbClr val="FFFFFF"/>
              </a:solidFill>
            </a:endParaRPr>
          </a:p>
        </p:txBody>
      </p:sp>
    </p:spTree>
  </p:cSld>
  <p:clrMapOvr>
    <a:masterClrMapping/>
  </p:clrMapOvr>
  <p:transition advTm="2344"/>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4267200" cy="4525963"/>
          </a:xfrm>
        </p:spPr>
        <p:txBody>
          <a:bodyPr>
            <a:normAutofit/>
          </a:bodyPr>
          <a:lstStyle/>
          <a:p>
            <a:r>
              <a:rPr lang="en-US" sz="4000" dirty="0" smtClean="0">
                <a:solidFill>
                  <a:srgbClr val="000000"/>
                </a:solidFill>
              </a:rPr>
              <a:t>In </a:t>
            </a:r>
            <a:r>
              <a:rPr lang="en-US" sz="4000" dirty="0" smtClean="0">
                <a:solidFill>
                  <a:srgbClr val="FF0000"/>
                </a:solidFill>
              </a:rPr>
              <a:t>all</a:t>
            </a:r>
            <a:r>
              <a:rPr lang="en-US" sz="4000" dirty="0" smtClean="0">
                <a:solidFill>
                  <a:srgbClr val="000000"/>
                </a:solidFill>
              </a:rPr>
              <a:t> formats (print, digital, multimedia and more)</a:t>
            </a:r>
          </a:p>
        </p:txBody>
      </p:sp>
      <p:pic>
        <p:nvPicPr>
          <p:cNvPr id="7" name="Picture 6" descr="book plug.jpg"/>
          <p:cNvPicPr>
            <a:picLocks noChangeAspect="1"/>
          </p:cNvPicPr>
          <p:nvPr/>
        </p:nvPicPr>
        <p:blipFill>
          <a:blip r:embed="rId3" cstate="print"/>
          <a:stretch>
            <a:fillRect/>
          </a:stretch>
        </p:blipFill>
        <p:spPr>
          <a:xfrm>
            <a:off x="4749800" y="1600200"/>
            <a:ext cx="4064000" cy="3048000"/>
          </a:xfrm>
          <a:prstGeom prst="rect">
            <a:avLst/>
          </a:prstGeom>
        </p:spPr>
      </p:pic>
    </p:spTree>
  </p:cSld>
  <p:clrMapOvr>
    <a:masterClrMapping/>
  </p:clrMapOvr>
  <p:transition advTm="536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3505200" cy="4525963"/>
          </a:xfrm>
        </p:spPr>
        <p:txBody>
          <a:bodyPr>
            <a:normAutofit/>
          </a:bodyPr>
          <a:lstStyle/>
          <a:p>
            <a:r>
              <a:rPr lang="en-US" sz="4000" dirty="0" smtClean="0"/>
              <a:t>To support </a:t>
            </a:r>
            <a:r>
              <a:rPr lang="en-US" sz="4000" dirty="0" smtClean="0">
                <a:solidFill>
                  <a:srgbClr val="FF0000"/>
                </a:solidFill>
              </a:rPr>
              <a:t>all</a:t>
            </a:r>
            <a:r>
              <a:rPr lang="en-US" sz="4000" dirty="0" smtClean="0"/>
              <a:t> curriculum areas…</a:t>
            </a:r>
            <a:endParaRPr lang="en-US" sz="4000" dirty="0"/>
          </a:p>
        </p:txBody>
      </p:sp>
      <p:sp>
        <p:nvSpPr>
          <p:cNvPr id="5" name="TextBox 4"/>
          <p:cNvSpPr txBox="1"/>
          <p:nvPr/>
        </p:nvSpPr>
        <p:spPr>
          <a:xfrm>
            <a:off x="5029200" y="1600200"/>
            <a:ext cx="4114800" cy="4678204"/>
          </a:xfrm>
          <a:prstGeom prst="rect">
            <a:avLst/>
          </a:prstGeom>
          <a:noFill/>
        </p:spPr>
        <p:txBody>
          <a:bodyPr wrap="square" rtlCol="0">
            <a:spAutoFit/>
          </a:bodyPr>
          <a:lstStyle/>
          <a:p>
            <a:r>
              <a:rPr lang="en-US" sz="4000" dirty="0" smtClean="0">
                <a:solidFill>
                  <a:srgbClr val="008000"/>
                </a:solidFill>
                <a:latin typeface="Times New Roman"/>
                <a:cs typeface="Times New Roman"/>
              </a:rPr>
              <a:t>English</a:t>
            </a:r>
          </a:p>
          <a:p>
            <a:r>
              <a:rPr lang="en-US" sz="4000" dirty="0" smtClean="0">
                <a:solidFill>
                  <a:srgbClr val="FF0000"/>
                </a:solidFill>
                <a:latin typeface="Times New Roman"/>
                <a:cs typeface="Times New Roman"/>
              </a:rPr>
              <a:t>Social Studies</a:t>
            </a:r>
          </a:p>
          <a:p>
            <a:r>
              <a:rPr lang="en-US" sz="4000" dirty="0" smtClean="0">
                <a:solidFill>
                  <a:srgbClr val="0000FF"/>
                </a:solidFill>
                <a:latin typeface="Times New Roman"/>
                <a:cs typeface="Times New Roman"/>
              </a:rPr>
              <a:t>Math</a:t>
            </a:r>
          </a:p>
          <a:p>
            <a:r>
              <a:rPr lang="en-US" sz="4000" dirty="0" smtClean="0">
                <a:solidFill>
                  <a:srgbClr val="660066"/>
                </a:solidFill>
                <a:latin typeface="Times New Roman"/>
                <a:cs typeface="Times New Roman"/>
              </a:rPr>
              <a:t>Science</a:t>
            </a:r>
          </a:p>
          <a:p>
            <a:r>
              <a:rPr lang="en-US" sz="4000" dirty="0" smtClean="0">
                <a:solidFill>
                  <a:srgbClr val="FF6600"/>
                </a:solidFill>
                <a:latin typeface="Times New Roman"/>
                <a:cs typeface="Times New Roman"/>
              </a:rPr>
              <a:t>Foreign Language</a:t>
            </a:r>
          </a:p>
          <a:p>
            <a:r>
              <a:rPr lang="en-US" sz="4000" dirty="0" smtClean="0">
                <a:solidFill>
                  <a:srgbClr val="FF0000"/>
                </a:solidFill>
                <a:latin typeface="Times New Roman"/>
                <a:cs typeface="Times New Roman"/>
              </a:rPr>
              <a:t>A</a:t>
            </a:r>
            <a:r>
              <a:rPr lang="en-US" sz="4000" dirty="0" smtClean="0">
                <a:solidFill>
                  <a:srgbClr val="008000"/>
                </a:solidFill>
                <a:latin typeface="Times New Roman"/>
                <a:cs typeface="Times New Roman"/>
              </a:rPr>
              <a:t>r</a:t>
            </a:r>
            <a:r>
              <a:rPr lang="en-US" sz="4000" dirty="0" smtClean="0">
                <a:solidFill>
                  <a:srgbClr val="660066"/>
                </a:solidFill>
                <a:latin typeface="Times New Roman"/>
                <a:cs typeface="Times New Roman"/>
              </a:rPr>
              <a:t>t</a:t>
            </a:r>
          </a:p>
          <a:p>
            <a:r>
              <a:rPr lang="en-US" sz="4000" dirty="0" smtClean="0">
                <a:solidFill>
                  <a:srgbClr val="3366FF"/>
                </a:solidFill>
                <a:latin typeface="Times New Roman"/>
                <a:cs typeface="Times New Roman"/>
              </a:rPr>
              <a:t>Music </a:t>
            </a:r>
            <a:r>
              <a:rPr lang="en-US" sz="4000" b="1" dirty="0" smtClean="0">
                <a:solidFill>
                  <a:srgbClr val="3366FF"/>
                </a:solidFill>
                <a:latin typeface="Times New Roman"/>
                <a:cs typeface="Times New Roman"/>
              </a:rPr>
              <a:t>…</a:t>
            </a:r>
          </a:p>
          <a:p>
            <a:endParaRPr lang="en-US" dirty="0"/>
          </a:p>
        </p:txBody>
      </p:sp>
    </p:spTree>
  </p:cSld>
  <p:clrMapOvr>
    <a:masterClrMapping/>
  </p:clrMapOvr>
  <p:transition advTm="6172"/>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752600"/>
            <a:ext cx="3810000" cy="1143000"/>
          </a:xfrm>
        </p:spPr>
        <p:txBody>
          <a:bodyPr>
            <a:normAutofit fontScale="90000"/>
          </a:bodyPr>
          <a:lstStyle/>
          <a:p>
            <a:pPr algn="l"/>
            <a:r>
              <a:rPr lang="en-US" sz="4800" b="1" dirty="0" smtClean="0"/>
              <a:t>KEEPING IN MIND…</a:t>
            </a:r>
            <a:endParaRPr lang="en-US" sz="4800" b="1" dirty="0"/>
          </a:p>
        </p:txBody>
      </p:sp>
      <p:pic>
        <p:nvPicPr>
          <p:cNvPr id="3" name="Picture 2"/>
          <p:cNvPicPr>
            <a:picLocks noChangeAspect="1"/>
          </p:cNvPicPr>
          <p:nvPr/>
        </p:nvPicPr>
        <p:blipFill>
          <a:blip r:embed="rId3" cstate="print"/>
          <a:stretch>
            <a:fillRect/>
          </a:stretch>
        </p:blipFill>
        <p:spPr>
          <a:xfrm>
            <a:off x="3964021" y="1828800"/>
            <a:ext cx="5179979" cy="3429000"/>
          </a:xfrm>
          <a:prstGeom prst="rect">
            <a:avLst/>
          </a:prstGeom>
        </p:spPr>
      </p:pic>
    </p:spTree>
  </p:cSld>
  <p:clrMapOvr>
    <a:masterClrMapping/>
  </p:clrMapOvr>
  <p:transition advTm="2265"/>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14400" y="1600200"/>
            <a:ext cx="8229600" cy="1981200"/>
          </a:xfrm>
        </p:spPr>
        <p:txBody>
          <a:bodyPr>
            <a:normAutofit/>
          </a:bodyPr>
          <a:lstStyle/>
          <a:p>
            <a:pPr>
              <a:buNone/>
            </a:pPr>
            <a:r>
              <a:rPr lang="en-US" sz="4000" b="1" dirty="0" smtClean="0">
                <a:solidFill>
                  <a:srgbClr val="000000"/>
                </a:solidFill>
              </a:rPr>
              <a:t>ALL</a:t>
            </a:r>
            <a:r>
              <a:rPr lang="en-US" sz="4000" dirty="0" smtClean="0">
                <a:solidFill>
                  <a:srgbClr val="000000"/>
                </a:solidFill>
              </a:rPr>
              <a:t> skills</a:t>
            </a:r>
          </a:p>
        </p:txBody>
      </p:sp>
      <p:pic>
        <p:nvPicPr>
          <p:cNvPr id="6" name="Picture 5"/>
          <p:cNvPicPr>
            <a:picLocks noChangeAspect="1"/>
          </p:cNvPicPr>
          <p:nvPr/>
        </p:nvPicPr>
        <p:blipFill>
          <a:blip r:embed="rId3" cstate="print"/>
          <a:stretch>
            <a:fillRect/>
          </a:stretch>
        </p:blipFill>
        <p:spPr>
          <a:xfrm>
            <a:off x="3759200" y="1828800"/>
            <a:ext cx="5384800" cy="3594100"/>
          </a:xfrm>
          <a:prstGeom prst="rect">
            <a:avLst/>
          </a:prstGeom>
        </p:spPr>
      </p:pic>
    </p:spTree>
  </p:cSld>
  <p:clrMapOvr>
    <a:masterClrMapping/>
  </p:clrMapOvr>
  <p:transition advTm="2141"/>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14400" y="1600200"/>
            <a:ext cx="3429000" cy="1981200"/>
          </a:xfrm>
        </p:spPr>
        <p:txBody>
          <a:bodyPr>
            <a:normAutofit/>
          </a:bodyPr>
          <a:lstStyle/>
          <a:p>
            <a:pPr marL="0" indent="0">
              <a:buNone/>
            </a:pPr>
            <a:r>
              <a:rPr lang="en-US" sz="4000" b="1" dirty="0" smtClean="0">
                <a:solidFill>
                  <a:srgbClr val="000000"/>
                </a:solidFill>
              </a:rPr>
              <a:t>ALL</a:t>
            </a:r>
            <a:r>
              <a:rPr lang="en-US" sz="4000" dirty="0" smtClean="0">
                <a:solidFill>
                  <a:srgbClr val="000000"/>
                </a:solidFill>
              </a:rPr>
              <a:t> learning styles</a:t>
            </a:r>
          </a:p>
        </p:txBody>
      </p:sp>
      <p:pic>
        <p:nvPicPr>
          <p:cNvPr id="6" name="Picture 5"/>
          <p:cNvPicPr>
            <a:picLocks noChangeAspect="1"/>
          </p:cNvPicPr>
          <p:nvPr/>
        </p:nvPicPr>
        <p:blipFill>
          <a:blip r:embed="rId3" cstate="print"/>
          <a:stretch>
            <a:fillRect/>
          </a:stretch>
        </p:blipFill>
        <p:spPr>
          <a:xfrm>
            <a:off x="5029200" y="1828800"/>
            <a:ext cx="4114800" cy="4953000"/>
          </a:xfrm>
          <a:prstGeom prst="rect">
            <a:avLst/>
          </a:prstGeom>
        </p:spPr>
      </p:pic>
    </p:spTree>
  </p:cSld>
  <p:clrMapOvr>
    <a:masterClrMapping/>
  </p:clrMapOvr>
  <p:transition advTm="2281"/>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14400" y="1600200"/>
            <a:ext cx="3352800" cy="1981200"/>
          </a:xfrm>
        </p:spPr>
        <p:txBody>
          <a:bodyPr>
            <a:normAutofit/>
          </a:bodyPr>
          <a:lstStyle/>
          <a:p>
            <a:pPr marL="0" indent="0">
              <a:buNone/>
            </a:pPr>
            <a:r>
              <a:rPr lang="en-US" sz="4000" b="1" dirty="0" smtClean="0">
                <a:solidFill>
                  <a:srgbClr val="000000"/>
                </a:solidFill>
              </a:rPr>
              <a:t>ALL</a:t>
            </a:r>
            <a:r>
              <a:rPr lang="en-US" sz="4000" dirty="0" smtClean="0">
                <a:solidFill>
                  <a:srgbClr val="000000"/>
                </a:solidFill>
              </a:rPr>
              <a:t> ability levels</a:t>
            </a:r>
          </a:p>
        </p:txBody>
      </p:sp>
      <p:pic>
        <p:nvPicPr>
          <p:cNvPr id="4" name="Picture 3"/>
          <p:cNvPicPr>
            <a:picLocks noChangeAspect="1"/>
          </p:cNvPicPr>
          <p:nvPr/>
        </p:nvPicPr>
        <p:blipFill>
          <a:blip r:embed="rId3" cstate="print"/>
          <a:stretch>
            <a:fillRect/>
          </a:stretch>
        </p:blipFill>
        <p:spPr>
          <a:xfrm>
            <a:off x="3746500" y="1828800"/>
            <a:ext cx="5397500" cy="3581400"/>
          </a:xfrm>
          <a:prstGeom prst="rect">
            <a:avLst/>
          </a:prstGeom>
        </p:spPr>
      </p:pic>
    </p:spTree>
  </p:cSld>
  <p:clrMapOvr>
    <a:masterClrMapping/>
  </p:clrMapOvr>
  <p:transition advTm="2594"/>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14400" y="1371600"/>
            <a:ext cx="3429000" cy="1981200"/>
          </a:xfrm>
        </p:spPr>
        <p:txBody>
          <a:bodyPr>
            <a:normAutofit/>
          </a:bodyPr>
          <a:lstStyle/>
          <a:p>
            <a:pPr marL="0" indent="0">
              <a:buNone/>
            </a:pPr>
            <a:r>
              <a:rPr lang="en-US" sz="4400" b="1" dirty="0" smtClean="0"/>
              <a:t>OF </a:t>
            </a:r>
            <a:r>
              <a:rPr lang="en-US" sz="6000" b="1" dirty="0" smtClean="0">
                <a:solidFill>
                  <a:srgbClr val="FF0000"/>
                </a:solidFill>
              </a:rPr>
              <a:t>ALL</a:t>
            </a:r>
            <a:r>
              <a:rPr lang="en-US" sz="5400" b="1" dirty="0" smtClean="0"/>
              <a:t> </a:t>
            </a:r>
            <a:r>
              <a:rPr lang="en-US" sz="4400" b="1" dirty="0" smtClean="0"/>
              <a:t>OUR STUDENTS.</a:t>
            </a:r>
            <a:endParaRPr lang="en-US" sz="4400" b="1" dirty="0"/>
          </a:p>
        </p:txBody>
      </p:sp>
      <p:pic>
        <p:nvPicPr>
          <p:cNvPr id="7" name="Picture 6" descr="HS stud - corridor.jpg"/>
          <p:cNvPicPr>
            <a:picLocks noChangeAspect="1"/>
          </p:cNvPicPr>
          <p:nvPr/>
        </p:nvPicPr>
        <p:blipFill>
          <a:blip r:embed="rId3" cstate="print"/>
          <a:stretch>
            <a:fillRect/>
          </a:stretch>
        </p:blipFill>
        <p:spPr>
          <a:xfrm>
            <a:off x="4419600" y="1828800"/>
            <a:ext cx="4724400" cy="3424319"/>
          </a:xfrm>
          <a:prstGeom prst="rect">
            <a:avLst/>
          </a:prstGeom>
        </p:spPr>
      </p:pic>
    </p:spTree>
  </p:cSld>
  <p:clrMapOvr>
    <a:masterClrMapping/>
  </p:clrMapOvr>
  <p:transition advTm="325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because…</a:t>
            </a:r>
            <a:endParaRPr lang="en-US" sz="4400" cap="none" dirty="0">
              <a:solidFill>
                <a:srgbClr val="FFFFFF"/>
              </a:solidFill>
            </a:endParaRPr>
          </a:p>
        </p:txBody>
      </p:sp>
      <p:pic>
        <p:nvPicPr>
          <p:cNvPr id="6" name="Picture 5"/>
          <p:cNvPicPr>
            <a:picLocks noChangeAspect="1"/>
          </p:cNvPicPr>
          <p:nvPr/>
        </p:nvPicPr>
        <p:blipFill>
          <a:blip r:embed="rId3" cstate="print"/>
          <a:stretch>
            <a:fillRect/>
          </a:stretch>
        </p:blipFill>
        <p:spPr>
          <a:xfrm>
            <a:off x="3861340" y="1828800"/>
            <a:ext cx="5282660" cy="3505200"/>
          </a:xfrm>
          <a:prstGeom prst="rect">
            <a:avLst/>
          </a:prstGeom>
        </p:spPr>
      </p:pic>
    </p:spTree>
  </p:cSld>
  <p:clrMapOvr>
    <a:masterClrMapping/>
  </p:clrMapOvr>
  <p:transition advTm="3828"/>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7696200" cy="2209800"/>
          </a:xfrm>
        </p:spPr>
        <p:txBody>
          <a:bodyPr>
            <a:normAutofit/>
          </a:bodyPr>
          <a:lstStyle/>
          <a:p>
            <a:r>
              <a:rPr lang="en-US" sz="4400" cap="none" dirty="0" smtClean="0">
                <a:solidFill>
                  <a:srgbClr val="FFFFFF"/>
                </a:solidFill>
              </a:rPr>
              <a:t>SCHOOL LIBRARY MEDIA SPECIALISTS ARE...</a:t>
            </a:r>
            <a:endParaRPr lang="en-US" sz="4400" dirty="0">
              <a:solidFill>
                <a:srgbClr val="FFFFFF"/>
              </a:solidFill>
            </a:endParaRPr>
          </a:p>
        </p:txBody>
      </p:sp>
    </p:spTree>
  </p:cSld>
  <p:clrMapOvr>
    <a:masterClrMapping/>
  </p:clrMapOvr>
  <p:transition advTm="2406"/>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Tree>
  </p:cSld>
  <p:clrMapOvr>
    <a:masterClrMapping/>
  </p:clrMapOvr>
  <p:transition advTm="164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3962400" cy="2209800"/>
          </a:xfrm>
        </p:spPr>
        <p:txBody>
          <a:bodyPr>
            <a:normAutofit/>
          </a:bodyPr>
          <a:lstStyle/>
          <a:p>
            <a:r>
              <a:rPr lang="en-US" sz="4400" b="0" cap="none" dirty="0" smtClean="0">
                <a:solidFill>
                  <a:srgbClr val="FF6600"/>
                </a:solidFill>
              </a:rPr>
              <a:t>MATH</a:t>
            </a:r>
            <a:r>
              <a:rPr lang="en-US" sz="4400" b="0" cap="none" dirty="0" smtClean="0">
                <a:solidFill>
                  <a:schemeClr val="bg1"/>
                </a:solidFill>
              </a:rPr>
              <a:t> happens in the MATH classroom</a:t>
            </a:r>
            <a:endParaRPr lang="en-US" sz="3600" b="0" cap="none" dirty="0" smtClean="0"/>
          </a:p>
        </p:txBody>
      </p:sp>
      <p:pic>
        <p:nvPicPr>
          <p:cNvPr id="5" name="Picture 4"/>
          <p:cNvPicPr>
            <a:picLocks noChangeAspect="1"/>
          </p:cNvPicPr>
          <p:nvPr/>
        </p:nvPicPr>
        <p:blipFill>
          <a:blip r:embed="rId3" cstate="print"/>
          <a:stretch>
            <a:fillRect/>
          </a:stretch>
        </p:blipFill>
        <p:spPr>
          <a:xfrm>
            <a:off x="3854450" y="1824228"/>
            <a:ext cx="5289550" cy="3509772"/>
          </a:xfrm>
          <a:prstGeom prst="rect">
            <a:avLst/>
          </a:prstGeom>
        </p:spPr>
      </p:pic>
    </p:spTree>
  </p:cSld>
  <p:clrMapOvr>
    <a:masterClrMapping/>
  </p:clrMapOvr>
  <p:transition advTm="25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Tree>
  </p:cSld>
  <p:clrMapOvr>
    <a:masterClrMapping/>
  </p:clrMapOvr>
  <p:transition advTm="1031"/>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Tree>
  </p:cSld>
  <p:clrMapOvr>
    <a:masterClrMapping/>
  </p:clrMapOvr>
  <p:transition advTm="1156"/>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5" name="TextBox 4"/>
          <p:cNvSpPr txBox="1"/>
          <p:nvPr/>
        </p:nvSpPr>
        <p:spPr>
          <a:xfrm>
            <a:off x="609600" y="457200"/>
            <a:ext cx="5943600" cy="646331"/>
          </a:xfrm>
          <a:prstGeom prst="rect">
            <a:avLst/>
          </a:prstGeom>
          <a:noFill/>
        </p:spPr>
        <p:txBody>
          <a:bodyPr wrap="square" rtlCol="0">
            <a:spAutoFit/>
          </a:bodyPr>
          <a:lstStyle/>
          <a:p>
            <a:r>
              <a:rPr lang="en-US" sz="3600" b="1" dirty="0" smtClean="0">
                <a:latin typeface="Baskerville"/>
                <a:cs typeface="Baskerville"/>
              </a:rPr>
              <a:t>Literature lovers</a:t>
            </a: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Tree>
  </p:cSld>
  <p:clrMapOvr>
    <a:masterClrMapping/>
  </p:clrMapOvr>
  <p:transition advTm="1344"/>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5" name="TextBox 4"/>
          <p:cNvSpPr txBox="1"/>
          <p:nvPr/>
        </p:nvSpPr>
        <p:spPr>
          <a:xfrm>
            <a:off x="609600" y="457200"/>
            <a:ext cx="5943600" cy="646331"/>
          </a:xfrm>
          <a:prstGeom prst="rect">
            <a:avLst/>
          </a:prstGeom>
          <a:noFill/>
        </p:spPr>
        <p:txBody>
          <a:bodyPr wrap="square" rtlCol="0">
            <a:spAutoFit/>
          </a:bodyPr>
          <a:lstStyle/>
          <a:p>
            <a:r>
              <a:rPr lang="en-US" sz="3600" b="1" dirty="0" smtClean="0">
                <a:latin typeface="Baskerville"/>
                <a:cs typeface="Baskerville"/>
              </a:rPr>
              <a:t>Literature lovers</a:t>
            </a: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
        <p:nvSpPr>
          <p:cNvPr id="9" name="TextBox 8"/>
          <p:cNvSpPr txBox="1"/>
          <p:nvPr/>
        </p:nvSpPr>
        <p:spPr>
          <a:xfrm>
            <a:off x="5029200" y="3588603"/>
            <a:ext cx="3733800" cy="830997"/>
          </a:xfrm>
          <a:prstGeom prst="rect">
            <a:avLst/>
          </a:prstGeom>
          <a:noFill/>
        </p:spPr>
        <p:txBody>
          <a:bodyPr wrap="square" rtlCol="0">
            <a:spAutoFit/>
          </a:bodyPr>
          <a:lstStyle/>
          <a:p>
            <a:r>
              <a:rPr lang="en-US" sz="4800" b="1" i="1" dirty="0" smtClean="0">
                <a:solidFill>
                  <a:srgbClr val="3366FF"/>
                </a:solidFill>
                <a:latin typeface="Book Antiqua"/>
                <a:cs typeface="Book Antiqua"/>
              </a:rPr>
              <a:t>Innovators</a:t>
            </a:r>
            <a:endParaRPr lang="en-US" sz="4800" b="1" i="1" dirty="0">
              <a:solidFill>
                <a:srgbClr val="3366FF"/>
              </a:solidFill>
              <a:latin typeface="Book Antiqua"/>
              <a:cs typeface="Book Antiqua"/>
            </a:endParaRPr>
          </a:p>
        </p:txBody>
      </p:sp>
    </p:spTree>
  </p:cSld>
  <p:clrMapOvr>
    <a:masterClrMapping/>
  </p:clrMapOvr>
  <p:transition advTm="687"/>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5" name="TextBox 4"/>
          <p:cNvSpPr txBox="1"/>
          <p:nvPr/>
        </p:nvSpPr>
        <p:spPr>
          <a:xfrm>
            <a:off x="609600" y="457200"/>
            <a:ext cx="5943600" cy="646331"/>
          </a:xfrm>
          <a:prstGeom prst="rect">
            <a:avLst/>
          </a:prstGeom>
          <a:noFill/>
        </p:spPr>
        <p:txBody>
          <a:bodyPr wrap="square" rtlCol="0">
            <a:spAutoFit/>
          </a:bodyPr>
          <a:lstStyle/>
          <a:p>
            <a:r>
              <a:rPr lang="en-US" sz="3600" b="1" dirty="0" smtClean="0">
                <a:latin typeface="Baskerville"/>
                <a:cs typeface="Baskerville"/>
              </a:rPr>
              <a:t>Literature lovers</a:t>
            </a: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
        <p:nvSpPr>
          <p:cNvPr id="7" name="TextBox 6"/>
          <p:cNvSpPr txBox="1"/>
          <p:nvPr/>
        </p:nvSpPr>
        <p:spPr>
          <a:xfrm>
            <a:off x="381000" y="2057400"/>
            <a:ext cx="6248400" cy="707886"/>
          </a:xfrm>
          <a:prstGeom prst="rect">
            <a:avLst/>
          </a:prstGeom>
          <a:noFill/>
        </p:spPr>
        <p:txBody>
          <a:bodyPr wrap="square" rtlCol="0">
            <a:spAutoFit/>
          </a:bodyPr>
          <a:lstStyle/>
          <a:p>
            <a:r>
              <a:rPr lang="en-US" sz="4000" b="1" dirty="0" smtClean="0">
                <a:solidFill>
                  <a:srgbClr val="007984"/>
                </a:solidFill>
              </a:rPr>
              <a:t>Technology specialists</a:t>
            </a:r>
            <a:endParaRPr lang="en-US" sz="4000" b="1" dirty="0">
              <a:solidFill>
                <a:srgbClr val="007984"/>
              </a:solidFill>
            </a:endParaRPr>
          </a:p>
        </p:txBody>
      </p:sp>
      <p:sp>
        <p:nvSpPr>
          <p:cNvPr id="9" name="TextBox 8"/>
          <p:cNvSpPr txBox="1"/>
          <p:nvPr/>
        </p:nvSpPr>
        <p:spPr>
          <a:xfrm>
            <a:off x="5029200" y="3588603"/>
            <a:ext cx="3733800" cy="830997"/>
          </a:xfrm>
          <a:prstGeom prst="rect">
            <a:avLst/>
          </a:prstGeom>
          <a:noFill/>
        </p:spPr>
        <p:txBody>
          <a:bodyPr wrap="square" rtlCol="0">
            <a:spAutoFit/>
          </a:bodyPr>
          <a:lstStyle/>
          <a:p>
            <a:r>
              <a:rPr lang="en-US" sz="4800" b="1" i="1" dirty="0" smtClean="0">
                <a:solidFill>
                  <a:srgbClr val="3366FF"/>
                </a:solidFill>
                <a:latin typeface="Book Antiqua"/>
                <a:cs typeface="Book Antiqua"/>
              </a:rPr>
              <a:t>Innovators</a:t>
            </a:r>
            <a:endParaRPr lang="en-US" sz="4800" b="1" i="1" dirty="0">
              <a:solidFill>
                <a:srgbClr val="3366FF"/>
              </a:solidFill>
              <a:latin typeface="Book Antiqua"/>
              <a:cs typeface="Book Antiqua"/>
            </a:endParaRPr>
          </a:p>
        </p:txBody>
      </p:sp>
    </p:spTree>
  </p:cSld>
  <p:clrMapOvr>
    <a:masterClrMapping/>
  </p:clrMapOvr>
  <p:transition advTm="111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5" name="TextBox 4"/>
          <p:cNvSpPr txBox="1"/>
          <p:nvPr/>
        </p:nvSpPr>
        <p:spPr>
          <a:xfrm>
            <a:off x="609600" y="457200"/>
            <a:ext cx="5943600" cy="646331"/>
          </a:xfrm>
          <a:prstGeom prst="rect">
            <a:avLst/>
          </a:prstGeom>
          <a:noFill/>
        </p:spPr>
        <p:txBody>
          <a:bodyPr wrap="square" rtlCol="0">
            <a:spAutoFit/>
          </a:bodyPr>
          <a:lstStyle/>
          <a:p>
            <a:r>
              <a:rPr lang="en-US" sz="3600" b="1" dirty="0" smtClean="0">
                <a:latin typeface="Baskerville"/>
                <a:cs typeface="Baskerville"/>
              </a:rPr>
              <a:t>Literature lovers</a:t>
            </a: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
        <p:nvSpPr>
          <p:cNvPr id="7" name="TextBox 6"/>
          <p:cNvSpPr txBox="1"/>
          <p:nvPr/>
        </p:nvSpPr>
        <p:spPr>
          <a:xfrm>
            <a:off x="381000" y="2057400"/>
            <a:ext cx="6248400" cy="707886"/>
          </a:xfrm>
          <a:prstGeom prst="rect">
            <a:avLst/>
          </a:prstGeom>
          <a:noFill/>
        </p:spPr>
        <p:txBody>
          <a:bodyPr wrap="square" rtlCol="0">
            <a:spAutoFit/>
          </a:bodyPr>
          <a:lstStyle/>
          <a:p>
            <a:r>
              <a:rPr lang="en-US" sz="4000" b="1" dirty="0" smtClean="0">
                <a:solidFill>
                  <a:srgbClr val="007984"/>
                </a:solidFill>
              </a:rPr>
              <a:t>Technology specialists</a:t>
            </a:r>
            <a:endParaRPr lang="en-US" sz="4000" b="1" dirty="0">
              <a:solidFill>
                <a:srgbClr val="007984"/>
              </a:solidFill>
            </a:endParaRPr>
          </a:p>
        </p:txBody>
      </p:sp>
      <p:sp>
        <p:nvSpPr>
          <p:cNvPr id="8" name="TextBox 7"/>
          <p:cNvSpPr txBox="1"/>
          <p:nvPr/>
        </p:nvSpPr>
        <p:spPr>
          <a:xfrm>
            <a:off x="533400" y="5943600"/>
            <a:ext cx="3886200" cy="523220"/>
          </a:xfrm>
          <a:prstGeom prst="rect">
            <a:avLst/>
          </a:prstGeom>
          <a:noFill/>
        </p:spPr>
        <p:txBody>
          <a:bodyPr wrap="square" rtlCol="0">
            <a:spAutoFit/>
          </a:bodyPr>
          <a:lstStyle/>
          <a:p>
            <a:r>
              <a:rPr lang="en-US" sz="2800" b="1" dirty="0" smtClean="0">
                <a:solidFill>
                  <a:schemeClr val="accent4">
                    <a:lumMod val="50000"/>
                  </a:schemeClr>
                </a:solidFill>
                <a:latin typeface="Helvetica"/>
                <a:cs typeface="Helvetica"/>
              </a:rPr>
              <a:t>Staff developers</a:t>
            </a:r>
            <a:endParaRPr lang="en-US" sz="2800" b="1" dirty="0">
              <a:solidFill>
                <a:schemeClr val="accent4">
                  <a:lumMod val="50000"/>
                </a:schemeClr>
              </a:solidFill>
              <a:latin typeface="Helvetica"/>
              <a:cs typeface="Helvetica"/>
            </a:endParaRPr>
          </a:p>
        </p:txBody>
      </p:sp>
      <p:sp>
        <p:nvSpPr>
          <p:cNvPr id="9" name="TextBox 8"/>
          <p:cNvSpPr txBox="1"/>
          <p:nvPr/>
        </p:nvSpPr>
        <p:spPr>
          <a:xfrm>
            <a:off x="5029200" y="3588603"/>
            <a:ext cx="3733800" cy="830997"/>
          </a:xfrm>
          <a:prstGeom prst="rect">
            <a:avLst/>
          </a:prstGeom>
          <a:noFill/>
        </p:spPr>
        <p:txBody>
          <a:bodyPr wrap="square" rtlCol="0">
            <a:spAutoFit/>
          </a:bodyPr>
          <a:lstStyle/>
          <a:p>
            <a:r>
              <a:rPr lang="en-US" sz="4800" b="1" i="1" dirty="0" smtClean="0">
                <a:solidFill>
                  <a:srgbClr val="3366FF"/>
                </a:solidFill>
                <a:latin typeface="Book Antiqua"/>
                <a:cs typeface="Book Antiqua"/>
              </a:rPr>
              <a:t>Innovators</a:t>
            </a:r>
            <a:endParaRPr lang="en-US" sz="4800" b="1" i="1" dirty="0">
              <a:solidFill>
                <a:srgbClr val="3366FF"/>
              </a:solidFill>
              <a:latin typeface="Book Antiqua"/>
              <a:cs typeface="Book Antiqua"/>
            </a:endParaRPr>
          </a:p>
        </p:txBody>
      </p:sp>
    </p:spTree>
  </p:cSld>
  <p:clrMapOvr>
    <a:masterClrMapping/>
  </p:clrMapOvr>
  <p:transition advTm="1078"/>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06901"/>
            <a:ext cx="4343400" cy="1003300"/>
          </a:xfrm>
        </p:spPr>
        <p:txBody>
          <a:bodyPr>
            <a:noAutofit/>
          </a:bodyPr>
          <a:lstStyle/>
          <a:p>
            <a:r>
              <a:rPr lang="en-US" sz="6600" dirty="0" smtClean="0">
                <a:solidFill>
                  <a:srgbClr val="FF0000"/>
                </a:solidFill>
              </a:rPr>
              <a:t>TEACHERS</a:t>
            </a:r>
            <a:endParaRPr lang="en-US" sz="6600" dirty="0">
              <a:solidFill>
                <a:srgbClr val="FF0000"/>
              </a:solidFill>
            </a:endParaRPr>
          </a:p>
        </p:txBody>
      </p:sp>
      <p:sp>
        <p:nvSpPr>
          <p:cNvPr id="4" name="Text Placeholder 3"/>
          <p:cNvSpPr>
            <a:spLocks noGrp="1"/>
          </p:cNvSpPr>
          <p:nvPr>
            <p:ph type="body" idx="1"/>
          </p:nvPr>
        </p:nvSpPr>
        <p:spPr>
          <a:xfrm>
            <a:off x="3352800" y="5334000"/>
            <a:ext cx="5791200" cy="685800"/>
          </a:xfrm>
        </p:spPr>
        <p:txBody>
          <a:bodyPr>
            <a:noAutofit/>
          </a:bodyPr>
          <a:lstStyle/>
          <a:p>
            <a:r>
              <a:rPr lang="en-US" sz="3200" b="1" dirty="0" smtClean="0">
                <a:solidFill>
                  <a:srgbClr val="008000"/>
                </a:solidFill>
                <a:latin typeface="Century Gothic"/>
                <a:cs typeface="Century Gothic"/>
              </a:rPr>
              <a:t>INSTRUCTIONAL PARTNERS</a:t>
            </a:r>
            <a:endParaRPr lang="en-US" sz="3200" b="1" dirty="0">
              <a:solidFill>
                <a:srgbClr val="008000"/>
              </a:solidFill>
              <a:latin typeface="Century Gothic"/>
              <a:cs typeface="Century Gothic"/>
            </a:endParaRPr>
          </a:p>
        </p:txBody>
      </p:sp>
      <p:sp>
        <p:nvSpPr>
          <p:cNvPr id="5" name="TextBox 4"/>
          <p:cNvSpPr txBox="1"/>
          <p:nvPr/>
        </p:nvSpPr>
        <p:spPr>
          <a:xfrm>
            <a:off x="609600" y="457200"/>
            <a:ext cx="5943600" cy="646331"/>
          </a:xfrm>
          <a:prstGeom prst="rect">
            <a:avLst/>
          </a:prstGeom>
          <a:noFill/>
        </p:spPr>
        <p:txBody>
          <a:bodyPr wrap="square" rtlCol="0">
            <a:spAutoFit/>
          </a:bodyPr>
          <a:lstStyle/>
          <a:p>
            <a:r>
              <a:rPr lang="en-US" sz="3600" b="1" dirty="0" smtClean="0">
                <a:latin typeface="Baskerville"/>
                <a:cs typeface="Baskerville"/>
              </a:rPr>
              <a:t>Literature lovers</a:t>
            </a:r>
          </a:p>
        </p:txBody>
      </p:sp>
      <p:sp>
        <p:nvSpPr>
          <p:cNvPr id="6" name="TextBox 5"/>
          <p:cNvSpPr txBox="1"/>
          <p:nvPr/>
        </p:nvSpPr>
        <p:spPr>
          <a:xfrm>
            <a:off x="2438400" y="1244024"/>
            <a:ext cx="6705600" cy="646331"/>
          </a:xfrm>
          <a:prstGeom prst="rect">
            <a:avLst/>
          </a:prstGeom>
          <a:noFill/>
        </p:spPr>
        <p:txBody>
          <a:bodyPr wrap="square" rtlCol="0">
            <a:spAutoFit/>
          </a:bodyPr>
          <a:lstStyle/>
          <a:p>
            <a:r>
              <a:rPr lang="en-US" sz="3600" dirty="0" smtClean="0">
                <a:solidFill>
                  <a:srgbClr val="FF6600"/>
                </a:solidFill>
                <a:latin typeface="Arial Black"/>
                <a:cs typeface="Arial Black"/>
              </a:rPr>
              <a:t>Information specialists</a:t>
            </a:r>
            <a:endParaRPr lang="en-US" sz="3600" dirty="0">
              <a:solidFill>
                <a:srgbClr val="FF6600"/>
              </a:solidFill>
              <a:latin typeface="Arial Black"/>
              <a:cs typeface="Arial Black"/>
            </a:endParaRPr>
          </a:p>
        </p:txBody>
      </p:sp>
      <p:sp>
        <p:nvSpPr>
          <p:cNvPr id="7" name="TextBox 6"/>
          <p:cNvSpPr txBox="1"/>
          <p:nvPr/>
        </p:nvSpPr>
        <p:spPr>
          <a:xfrm>
            <a:off x="381000" y="2057400"/>
            <a:ext cx="6248400" cy="707886"/>
          </a:xfrm>
          <a:prstGeom prst="rect">
            <a:avLst/>
          </a:prstGeom>
          <a:noFill/>
        </p:spPr>
        <p:txBody>
          <a:bodyPr wrap="square" rtlCol="0">
            <a:spAutoFit/>
          </a:bodyPr>
          <a:lstStyle/>
          <a:p>
            <a:r>
              <a:rPr lang="en-US" sz="4000" b="1" dirty="0" smtClean="0">
                <a:solidFill>
                  <a:srgbClr val="007984"/>
                </a:solidFill>
              </a:rPr>
              <a:t>Technology specialists</a:t>
            </a:r>
            <a:endParaRPr lang="en-US" sz="4000" b="1" dirty="0">
              <a:solidFill>
                <a:srgbClr val="007984"/>
              </a:solidFill>
            </a:endParaRPr>
          </a:p>
        </p:txBody>
      </p:sp>
      <p:sp>
        <p:nvSpPr>
          <p:cNvPr id="8" name="TextBox 7"/>
          <p:cNvSpPr txBox="1"/>
          <p:nvPr/>
        </p:nvSpPr>
        <p:spPr>
          <a:xfrm>
            <a:off x="533400" y="5943600"/>
            <a:ext cx="3886200" cy="523220"/>
          </a:xfrm>
          <a:prstGeom prst="rect">
            <a:avLst/>
          </a:prstGeom>
          <a:noFill/>
        </p:spPr>
        <p:txBody>
          <a:bodyPr wrap="square" rtlCol="0">
            <a:spAutoFit/>
          </a:bodyPr>
          <a:lstStyle/>
          <a:p>
            <a:r>
              <a:rPr lang="en-US" sz="2800" b="1" dirty="0" smtClean="0">
                <a:solidFill>
                  <a:schemeClr val="accent4">
                    <a:lumMod val="50000"/>
                  </a:schemeClr>
                </a:solidFill>
                <a:latin typeface="Helvetica"/>
                <a:cs typeface="Helvetica"/>
              </a:rPr>
              <a:t>Staff developers</a:t>
            </a:r>
            <a:endParaRPr lang="en-US" sz="2800" b="1" dirty="0">
              <a:solidFill>
                <a:schemeClr val="accent4">
                  <a:lumMod val="50000"/>
                </a:schemeClr>
              </a:solidFill>
              <a:latin typeface="Helvetica"/>
              <a:cs typeface="Helvetica"/>
            </a:endParaRPr>
          </a:p>
        </p:txBody>
      </p:sp>
      <p:sp>
        <p:nvSpPr>
          <p:cNvPr id="9" name="TextBox 8"/>
          <p:cNvSpPr txBox="1"/>
          <p:nvPr/>
        </p:nvSpPr>
        <p:spPr>
          <a:xfrm>
            <a:off x="5029200" y="3588603"/>
            <a:ext cx="3733800" cy="830997"/>
          </a:xfrm>
          <a:prstGeom prst="rect">
            <a:avLst/>
          </a:prstGeom>
          <a:noFill/>
        </p:spPr>
        <p:txBody>
          <a:bodyPr wrap="square" rtlCol="0">
            <a:spAutoFit/>
          </a:bodyPr>
          <a:lstStyle/>
          <a:p>
            <a:r>
              <a:rPr lang="en-US" sz="4800" b="1" i="1" dirty="0" smtClean="0">
                <a:solidFill>
                  <a:srgbClr val="3366FF"/>
                </a:solidFill>
                <a:latin typeface="Book Antiqua"/>
                <a:cs typeface="Book Antiqua"/>
              </a:rPr>
              <a:t>Innovators</a:t>
            </a:r>
            <a:endParaRPr lang="en-US" sz="4800" b="1" i="1" dirty="0">
              <a:solidFill>
                <a:srgbClr val="3366FF"/>
              </a:solidFill>
              <a:latin typeface="Book Antiqua"/>
              <a:cs typeface="Book Antiqua"/>
            </a:endParaRPr>
          </a:p>
        </p:txBody>
      </p:sp>
      <p:sp>
        <p:nvSpPr>
          <p:cNvPr id="10" name="TextBox 9"/>
          <p:cNvSpPr txBox="1"/>
          <p:nvPr/>
        </p:nvSpPr>
        <p:spPr>
          <a:xfrm>
            <a:off x="914400" y="3352800"/>
            <a:ext cx="3581400" cy="523220"/>
          </a:xfrm>
          <a:prstGeom prst="rect">
            <a:avLst/>
          </a:prstGeom>
          <a:noFill/>
        </p:spPr>
        <p:txBody>
          <a:bodyPr wrap="square" rtlCol="0">
            <a:spAutoFit/>
          </a:bodyPr>
          <a:lstStyle/>
          <a:p>
            <a:r>
              <a:rPr lang="en-US" sz="2800" b="1" dirty="0" smtClean="0">
                <a:solidFill>
                  <a:srgbClr val="660066"/>
                </a:solidFill>
                <a:latin typeface="Tahoma"/>
                <a:cs typeface="Tahoma"/>
              </a:rPr>
              <a:t>Life-long learners</a:t>
            </a:r>
            <a:endParaRPr lang="en-US" sz="2800" b="1" dirty="0">
              <a:solidFill>
                <a:srgbClr val="660066"/>
              </a:solidFill>
              <a:latin typeface="Tahoma"/>
              <a:cs typeface="Tahoma"/>
            </a:endParaRPr>
          </a:p>
        </p:txBody>
      </p:sp>
    </p:spTree>
  </p:cSld>
  <p:clrMapOvr>
    <a:masterClrMapping/>
  </p:clrMapOvr>
  <p:transition advTm="1938"/>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because…</a:t>
            </a:r>
            <a:endParaRPr lang="en-US" sz="4400" cap="none" dirty="0">
              <a:solidFill>
                <a:srgbClr val="FFFFFF"/>
              </a:solidFill>
            </a:endParaRPr>
          </a:p>
        </p:txBody>
      </p:sp>
      <p:pic>
        <p:nvPicPr>
          <p:cNvPr id="7" name="Picture 6" descr="Info_Fluency_logo_2.jpg"/>
          <p:cNvPicPr>
            <a:picLocks noChangeAspect="1"/>
          </p:cNvPicPr>
          <p:nvPr/>
        </p:nvPicPr>
        <p:blipFill>
          <a:blip r:embed="rId3" cstate="print"/>
          <a:stretch>
            <a:fillRect/>
          </a:stretch>
        </p:blipFill>
        <p:spPr>
          <a:xfrm>
            <a:off x="4648200" y="1810025"/>
            <a:ext cx="4495800" cy="3648765"/>
          </a:xfrm>
          <a:prstGeom prst="rect">
            <a:avLst/>
          </a:prstGeom>
        </p:spPr>
      </p:pic>
    </p:spTree>
  </p:cSld>
  <p:clrMapOvr>
    <a:masterClrMapping/>
  </p:clrMapOvr>
  <p:transition advTm="4313"/>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The </a:t>
            </a:r>
            <a:r>
              <a:rPr lang="en-US" sz="4800" cap="none" dirty="0" smtClean="0">
                <a:solidFill>
                  <a:srgbClr val="FF6600"/>
                </a:solidFill>
              </a:rPr>
              <a:t>PRESENT</a:t>
            </a:r>
            <a:r>
              <a:rPr lang="en-US" sz="4400" cap="none" dirty="0" smtClean="0">
                <a:solidFill>
                  <a:srgbClr val="FFFFFF"/>
                </a:solidFill>
              </a:rPr>
              <a:t> compels us</a:t>
            </a:r>
            <a:endParaRPr lang="en-US" sz="4400" cap="none" dirty="0">
              <a:solidFill>
                <a:srgbClr val="FFFFFF"/>
              </a:solidFill>
            </a:endParaRPr>
          </a:p>
        </p:txBody>
      </p:sp>
      <p:pic>
        <p:nvPicPr>
          <p:cNvPr id="5" name="Picture 4"/>
          <p:cNvPicPr>
            <a:picLocks noChangeAspect="1"/>
          </p:cNvPicPr>
          <p:nvPr/>
        </p:nvPicPr>
        <p:blipFill>
          <a:blip r:embed="rId3" cstate="print"/>
          <a:stretch>
            <a:fillRect/>
          </a:stretch>
        </p:blipFill>
        <p:spPr>
          <a:xfrm>
            <a:off x="3733800" y="1828800"/>
            <a:ext cx="5410200" cy="3505201"/>
          </a:xfrm>
          <a:prstGeom prst="rect">
            <a:avLst/>
          </a:prstGeom>
        </p:spPr>
      </p:pic>
      <p:sp>
        <p:nvSpPr>
          <p:cNvPr id="6" name="Rectangle 5"/>
          <p:cNvSpPr/>
          <p:nvPr/>
        </p:nvSpPr>
        <p:spPr>
          <a:xfrm>
            <a:off x="5638800" y="2514600"/>
            <a:ext cx="1600200" cy="1371600"/>
          </a:xfrm>
          <a:prstGeom prst="rect">
            <a:avLst/>
          </a:prstGeom>
          <a:solidFill>
            <a:srgbClr val="E85C3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867400" y="2895600"/>
            <a:ext cx="1143000" cy="584776"/>
          </a:xfrm>
          <a:prstGeom prst="rect">
            <a:avLst/>
          </a:prstGeom>
          <a:noFill/>
        </p:spPr>
        <p:txBody>
          <a:bodyPr wrap="square" rtlCol="0">
            <a:spAutoFit/>
          </a:bodyPr>
          <a:lstStyle/>
          <a:p>
            <a:pPr algn="ctr"/>
            <a:r>
              <a:rPr lang="en-US" sz="3200" b="1" dirty="0" smtClean="0"/>
              <a:t>NOW</a:t>
            </a:r>
            <a:endParaRPr lang="en-US" sz="3200" b="1" dirty="0"/>
          </a:p>
        </p:txBody>
      </p:sp>
    </p:spTree>
  </p:cSld>
  <p:clrMapOvr>
    <a:masterClrMapping/>
  </p:clrMapOvr>
  <p:transition advTm="4594"/>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09600" y="685800"/>
            <a:ext cx="7924800" cy="3385542"/>
          </a:xfrm>
          <a:prstGeom prst="rect">
            <a:avLst/>
          </a:prstGeom>
          <a:noFill/>
        </p:spPr>
        <p:txBody>
          <a:bodyPr wrap="square" rtlCol="0">
            <a:spAutoFit/>
          </a:bodyPr>
          <a:lstStyle/>
          <a:p>
            <a:pPr marL="292100" indent="-292100"/>
            <a:r>
              <a:rPr lang="en-US" sz="4000" i="1" dirty="0" smtClean="0">
                <a:solidFill>
                  <a:srgbClr val="FF0000"/>
                </a:solidFill>
              </a:rPr>
              <a:t>“To succeed in our rapid-paced, global society, learners must develop high level thinking skills, attitudes and responsibilities.”</a:t>
            </a:r>
          </a:p>
          <a:p>
            <a:endParaRPr lang="en-US" dirty="0" smtClean="0"/>
          </a:p>
          <a:p>
            <a:endParaRPr lang="en-US" dirty="0" smtClean="0"/>
          </a:p>
          <a:p>
            <a:endParaRPr lang="en-US" dirty="0"/>
          </a:p>
        </p:txBody>
      </p:sp>
      <p:sp>
        <p:nvSpPr>
          <p:cNvPr id="3" name="TextBox 2"/>
          <p:cNvSpPr txBox="1"/>
          <p:nvPr/>
        </p:nvSpPr>
        <p:spPr>
          <a:xfrm>
            <a:off x="914400" y="5934670"/>
            <a:ext cx="7239000" cy="923330"/>
          </a:xfrm>
          <a:prstGeom prst="rect">
            <a:avLst/>
          </a:prstGeom>
          <a:noFill/>
        </p:spPr>
        <p:txBody>
          <a:bodyPr wrap="square" rtlCol="0">
            <a:spAutoFit/>
          </a:bodyPr>
          <a:lstStyle/>
          <a:p>
            <a:r>
              <a:rPr lang="en-US" dirty="0" smtClean="0"/>
              <a:t>American Association of School Librarians. </a:t>
            </a:r>
            <a:r>
              <a:rPr lang="en-US" i="1" dirty="0" smtClean="0"/>
              <a:t>Empowering Learners: Guidelines for School Library Media Programs. </a:t>
            </a:r>
            <a:r>
              <a:rPr lang="en-US" dirty="0" smtClean="0"/>
              <a:t>Chicago, 2009. Print.</a:t>
            </a:r>
          </a:p>
          <a:p>
            <a:endParaRPr lang="en-US" dirty="0"/>
          </a:p>
        </p:txBody>
      </p:sp>
    </p:spTree>
  </p:cSld>
  <p:clrMapOvr>
    <a:masterClrMapping/>
  </p:clrMapOvr>
  <p:transition advTm="986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800" cap="none" dirty="0" smtClean="0">
                <a:solidFill>
                  <a:srgbClr val="FFFFFF"/>
                </a:solidFill>
              </a:rPr>
              <a:t>Everyone knows that…</a:t>
            </a:r>
            <a:endParaRPr lang="en-US" sz="4800" dirty="0">
              <a:solidFill>
                <a:srgbClr val="FFFFFF"/>
              </a:solidFill>
            </a:endParaRPr>
          </a:p>
        </p:txBody>
      </p:sp>
    </p:spTree>
  </p:cSld>
  <p:clrMapOvr>
    <a:masterClrMapping/>
  </p:clrMapOvr>
  <p:transition advTm="1547"/>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85800"/>
            <a:ext cx="8001000" cy="4343400"/>
          </a:xfrm>
        </p:spPr>
        <p:txBody>
          <a:bodyPr>
            <a:normAutofit/>
          </a:bodyPr>
          <a:lstStyle/>
          <a:p>
            <a:pPr>
              <a:buNone/>
            </a:pPr>
            <a:r>
              <a:rPr lang="en-US" i="1" dirty="0" smtClean="0">
                <a:solidFill>
                  <a:srgbClr val="0000FF"/>
                </a:solidFill>
              </a:rPr>
              <a:t>   </a:t>
            </a:r>
            <a:r>
              <a:rPr lang="en-US" sz="4000" i="1" dirty="0" smtClean="0">
                <a:solidFill>
                  <a:srgbClr val="FF0000"/>
                </a:solidFill>
              </a:rPr>
              <a:t>“…</a:t>
            </a:r>
            <a:r>
              <a:rPr lang="en-US" sz="4000" b="1" i="1" dirty="0" smtClean="0">
                <a:solidFill>
                  <a:srgbClr val="FF0000"/>
                </a:solidFill>
              </a:rPr>
              <a:t>information literacy </a:t>
            </a:r>
            <a:r>
              <a:rPr lang="en-US" sz="4000" i="1" dirty="0" smtClean="0">
                <a:solidFill>
                  <a:srgbClr val="FF0000"/>
                </a:solidFill>
              </a:rPr>
              <a:t>has become universal currency—the single common denominator </a:t>
            </a:r>
            <a:r>
              <a:rPr lang="en-US" sz="4000" b="1" i="1" dirty="0" smtClean="0">
                <a:solidFill>
                  <a:srgbClr val="FF0000"/>
                </a:solidFill>
              </a:rPr>
              <a:t>required for success </a:t>
            </a:r>
            <a:r>
              <a:rPr lang="en-US" sz="4000" i="1" dirty="0" smtClean="0">
                <a:solidFill>
                  <a:srgbClr val="FF0000"/>
                </a:solidFill>
              </a:rPr>
              <a:t>at any stage of life…”</a:t>
            </a:r>
          </a:p>
          <a:p>
            <a:endParaRPr lang="en-US" sz="2800" b="1" i="1" dirty="0" smtClean="0">
              <a:solidFill>
                <a:srgbClr val="FF0000"/>
              </a:solidFill>
            </a:endParaRPr>
          </a:p>
          <a:p>
            <a:pPr>
              <a:buNone/>
            </a:pPr>
            <a:endParaRPr lang="en-US" sz="2800" b="1" i="1" dirty="0" smtClean="0">
              <a:solidFill>
                <a:schemeClr val="tx2"/>
              </a:solidFill>
            </a:endParaRPr>
          </a:p>
          <a:p>
            <a:pPr>
              <a:buNone/>
            </a:pPr>
            <a:r>
              <a:rPr lang="en-US" sz="1600" dirty="0" smtClean="0"/>
              <a:t>	</a:t>
            </a:r>
            <a:endParaRPr lang="en-US" dirty="0"/>
          </a:p>
        </p:txBody>
      </p:sp>
      <p:sp>
        <p:nvSpPr>
          <p:cNvPr id="4" name="TextBox 3"/>
          <p:cNvSpPr txBox="1"/>
          <p:nvPr/>
        </p:nvSpPr>
        <p:spPr>
          <a:xfrm>
            <a:off x="914400" y="6211669"/>
            <a:ext cx="7620000" cy="646331"/>
          </a:xfrm>
          <a:prstGeom prst="rect">
            <a:avLst/>
          </a:prstGeom>
          <a:noFill/>
        </p:spPr>
        <p:txBody>
          <a:bodyPr wrap="square" rtlCol="0">
            <a:spAutoFit/>
          </a:bodyPr>
          <a:lstStyle/>
          <a:p>
            <a:r>
              <a:rPr lang="en-US" i="1" dirty="0" smtClean="0"/>
              <a:t>School Libraries Work! </a:t>
            </a:r>
            <a:r>
              <a:rPr lang="en-US" dirty="0" smtClean="0"/>
              <a:t>New York: Scholastic Press, 2008. (3</a:t>
            </a:r>
            <a:r>
              <a:rPr lang="en-US" baseline="30000" dirty="0" smtClean="0"/>
              <a:t>rd</a:t>
            </a:r>
            <a:r>
              <a:rPr lang="en-US" dirty="0" smtClean="0"/>
              <a:t> Edition). Print.</a:t>
            </a:r>
          </a:p>
          <a:p>
            <a:endParaRPr lang="en-US" dirty="0"/>
          </a:p>
        </p:txBody>
      </p:sp>
    </p:spTree>
  </p:cSld>
  <p:clrMapOvr>
    <a:masterClrMapping/>
  </p:clrMapOvr>
  <p:transition advTm="9375"/>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685800" y="685800"/>
            <a:ext cx="7696200" cy="4493538"/>
          </a:xfrm>
          <a:prstGeom prst="rect">
            <a:avLst/>
          </a:prstGeom>
          <a:noFill/>
        </p:spPr>
        <p:txBody>
          <a:bodyPr wrap="square" rtlCol="0">
            <a:spAutoFit/>
          </a:bodyPr>
          <a:lstStyle/>
          <a:p>
            <a:pPr marL="177800" indent="-177800"/>
            <a:r>
              <a:rPr lang="en-US" sz="4000" i="1" dirty="0" smtClean="0">
                <a:solidFill>
                  <a:srgbClr val="FF0000"/>
                </a:solidFill>
              </a:rPr>
              <a:t>“Our children, now more than ever, must be equipped to </a:t>
            </a:r>
            <a:r>
              <a:rPr lang="en-US" sz="4000" b="1" i="1" dirty="0" smtClean="0">
                <a:solidFill>
                  <a:srgbClr val="FF0000"/>
                </a:solidFill>
              </a:rPr>
              <a:t>access, use, and evaluate information </a:t>
            </a:r>
            <a:r>
              <a:rPr lang="en-US" sz="4000" i="1" dirty="0" smtClean="0">
                <a:solidFill>
                  <a:srgbClr val="FF0000"/>
                </a:solidFill>
              </a:rPr>
              <a:t>competently in both print and electronic formats.”</a:t>
            </a:r>
          </a:p>
          <a:p>
            <a:endParaRPr lang="en-US" sz="3200" i="1" dirty="0" smtClean="0">
              <a:solidFill>
                <a:schemeClr val="tx2"/>
              </a:solidFill>
            </a:endParaRPr>
          </a:p>
          <a:p>
            <a:endParaRPr lang="en-US" u="sng" dirty="0" smtClean="0"/>
          </a:p>
          <a:p>
            <a:endParaRPr lang="en-US" u="sng" dirty="0" smtClean="0"/>
          </a:p>
          <a:p>
            <a:endParaRPr lang="en-US" dirty="0"/>
          </a:p>
        </p:txBody>
      </p:sp>
      <p:sp>
        <p:nvSpPr>
          <p:cNvPr id="3" name="Rectangle 2"/>
          <p:cNvSpPr/>
          <p:nvPr/>
        </p:nvSpPr>
        <p:spPr>
          <a:xfrm>
            <a:off x="914400" y="6211669"/>
            <a:ext cx="8229600" cy="646331"/>
          </a:xfrm>
          <a:prstGeom prst="rect">
            <a:avLst/>
          </a:prstGeom>
        </p:spPr>
        <p:txBody>
          <a:bodyPr wrap="square">
            <a:spAutoFit/>
          </a:bodyPr>
          <a:lstStyle/>
          <a:p>
            <a:r>
              <a:rPr lang="en-US" i="1" dirty="0" smtClean="0"/>
              <a:t>School Libraries Work!</a:t>
            </a:r>
            <a:r>
              <a:rPr lang="en-US" b="1" i="1" dirty="0" smtClean="0"/>
              <a:t> </a:t>
            </a:r>
            <a:r>
              <a:rPr lang="en-US" dirty="0" smtClean="0"/>
              <a:t>New York: Scholastic Press,2008.(3</a:t>
            </a:r>
            <a:r>
              <a:rPr lang="en-US" baseline="30000" dirty="0" smtClean="0"/>
              <a:t>rd</a:t>
            </a:r>
            <a:r>
              <a:rPr lang="en-US" dirty="0" smtClean="0"/>
              <a:t> Edition). Print.</a:t>
            </a:r>
          </a:p>
          <a:p>
            <a:endParaRPr lang="en-US" dirty="0"/>
          </a:p>
        </p:txBody>
      </p:sp>
    </p:spTree>
  </p:cSld>
  <p:clrMapOvr>
    <a:masterClrMapping/>
  </p:clrMapOvr>
  <p:transition advTm="10297"/>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because…</a:t>
            </a:r>
            <a:endParaRPr lang="en-US" sz="4400" cap="none" dirty="0">
              <a:solidFill>
                <a:srgbClr val="FFFFFF"/>
              </a:solidFill>
            </a:endParaRPr>
          </a:p>
        </p:txBody>
      </p:sp>
      <p:pic>
        <p:nvPicPr>
          <p:cNvPr id="6" name="Picture 5" descr="blue library .jpg"/>
          <p:cNvPicPr>
            <a:picLocks noChangeAspect="1"/>
          </p:cNvPicPr>
          <p:nvPr/>
        </p:nvPicPr>
        <p:blipFill>
          <a:blip r:embed="rId3" cstate="print"/>
          <a:stretch>
            <a:fillRect/>
          </a:stretch>
        </p:blipFill>
        <p:spPr>
          <a:xfrm>
            <a:off x="3861341" y="1828800"/>
            <a:ext cx="5282659" cy="3505200"/>
          </a:xfrm>
          <a:prstGeom prst="rect">
            <a:avLst/>
          </a:prstGeom>
        </p:spPr>
      </p:pic>
    </p:spTree>
  </p:cSld>
  <p:clrMapOvr>
    <a:masterClrMapping/>
  </p:clrMapOvr>
  <p:transition advTm="3468"/>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0"/>
            <a:ext cx="6858000" cy="2514600"/>
          </a:xfrm>
        </p:spPr>
        <p:txBody>
          <a:bodyPr>
            <a:normAutofit/>
          </a:bodyPr>
          <a:lstStyle/>
          <a:p>
            <a:pPr>
              <a:buNone/>
            </a:pPr>
            <a:r>
              <a:rPr lang="en-US" sz="4000" b="1" dirty="0" smtClean="0"/>
              <a:t>THE</a:t>
            </a:r>
            <a:r>
              <a:rPr lang="en-US" sz="4000" b="1" dirty="0" smtClean="0">
                <a:solidFill>
                  <a:srgbClr val="0000FF"/>
                </a:solidFill>
              </a:rPr>
              <a:t> </a:t>
            </a:r>
            <a:r>
              <a:rPr lang="en-US" sz="4800" b="1" dirty="0" smtClean="0">
                <a:solidFill>
                  <a:srgbClr val="2142A7"/>
                </a:solidFill>
              </a:rPr>
              <a:t>FUTURE</a:t>
            </a:r>
            <a:r>
              <a:rPr lang="en-US" sz="4800" b="1" dirty="0" smtClean="0">
                <a:solidFill>
                  <a:srgbClr val="0000FF"/>
                </a:solidFill>
              </a:rPr>
              <a:t> </a:t>
            </a:r>
            <a:r>
              <a:rPr lang="en-US" sz="4000" b="1" dirty="0" smtClean="0"/>
              <a:t>COMPELS US.</a:t>
            </a:r>
            <a:endParaRPr lang="en-US" sz="4000" b="1" dirty="0"/>
          </a:p>
        </p:txBody>
      </p:sp>
      <p:pic>
        <p:nvPicPr>
          <p:cNvPr id="5" name="Picture 4" descr="globe in hands000002266764XSmall-1.jpg"/>
          <p:cNvPicPr>
            <a:picLocks noChangeAspect="1"/>
          </p:cNvPicPr>
          <p:nvPr/>
        </p:nvPicPr>
        <p:blipFill>
          <a:blip r:embed="rId3" cstate="print"/>
          <a:srcRect t="13309"/>
          <a:stretch>
            <a:fillRect/>
          </a:stretch>
        </p:blipFill>
        <p:spPr>
          <a:xfrm>
            <a:off x="4038600" y="2444858"/>
            <a:ext cx="5105401" cy="4413142"/>
          </a:xfrm>
          <a:prstGeom prst="rect">
            <a:avLst/>
          </a:prstGeom>
        </p:spPr>
      </p:pic>
    </p:spTree>
  </p:cSld>
  <p:clrMapOvr>
    <a:masterClrMapping/>
  </p:clrMapOvr>
  <p:transition advTm="4032"/>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0"/>
            <a:ext cx="6858000" cy="2514600"/>
          </a:xfrm>
        </p:spPr>
        <p:txBody>
          <a:bodyPr>
            <a:normAutofit/>
          </a:bodyPr>
          <a:lstStyle/>
          <a:p>
            <a:pPr>
              <a:buNone/>
            </a:pPr>
            <a:r>
              <a:rPr lang="en-US" sz="4800" b="1" dirty="0" smtClean="0">
                <a:solidFill>
                  <a:srgbClr val="2142A7"/>
                </a:solidFill>
              </a:rPr>
              <a:t>THEIR</a:t>
            </a:r>
            <a:r>
              <a:rPr lang="en-US" sz="4000" b="1" dirty="0" smtClean="0">
                <a:solidFill>
                  <a:srgbClr val="2142A7"/>
                </a:solidFill>
              </a:rPr>
              <a:t> </a:t>
            </a:r>
            <a:r>
              <a:rPr lang="en-US" sz="4000" b="1" dirty="0" smtClean="0"/>
              <a:t>FUTURE</a:t>
            </a:r>
            <a:r>
              <a:rPr lang="en-US" sz="4800" b="1" dirty="0" smtClean="0">
                <a:solidFill>
                  <a:srgbClr val="0000FF"/>
                </a:solidFill>
              </a:rPr>
              <a:t> </a:t>
            </a:r>
            <a:r>
              <a:rPr lang="en-US" sz="4000" b="1" dirty="0" smtClean="0"/>
              <a:t>COMPELS US.</a:t>
            </a:r>
            <a:endParaRPr lang="en-US" sz="4000" b="1" dirty="0"/>
          </a:p>
        </p:txBody>
      </p:sp>
      <p:pic>
        <p:nvPicPr>
          <p:cNvPr id="8" name="Picture 7" descr="HS%20students%20in%20lib.jpg"/>
          <p:cNvPicPr>
            <a:picLocks noChangeAspect="1"/>
          </p:cNvPicPr>
          <p:nvPr/>
        </p:nvPicPr>
        <p:blipFill>
          <a:blip r:embed="rId3" cstate="print"/>
          <a:stretch>
            <a:fillRect/>
          </a:stretch>
        </p:blipFill>
        <p:spPr>
          <a:xfrm>
            <a:off x="3731638" y="3266739"/>
            <a:ext cx="5412362" cy="3591261"/>
          </a:xfrm>
          <a:prstGeom prst="rect">
            <a:avLst/>
          </a:prstGeom>
        </p:spPr>
      </p:pic>
    </p:spTree>
  </p:cSld>
  <p:clrMapOvr>
    <a:masterClrMapping/>
  </p:clrMapOvr>
  <p:transition advTm="4843"/>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85800" y="685800"/>
            <a:ext cx="7467600" cy="4678204"/>
          </a:xfrm>
          <a:prstGeom prst="rect">
            <a:avLst/>
          </a:prstGeom>
          <a:noFill/>
        </p:spPr>
        <p:txBody>
          <a:bodyPr wrap="square" rtlCol="0">
            <a:spAutoFit/>
          </a:bodyPr>
          <a:lstStyle/>
          <a:p>
            <a:pPr marL="228600" indent="-228600"/>
            <a:r>
              <a:rPr lang="en-US" sz="4000" i="1" dirty="0" smtClean="0">
                <a:solidFill>
                  <a:srgbClr val="FF0000"/>
                </a:solidFill>
              </a:rPr>
              <a:t>“The future belongs to those who can adapt quickly to the ever-changing landscape that has moved from a need for industrial workers to</a:t>
            </a:r>
            <a:r>
              <a:rPr lang="en-US" sz="4000" b="1" i="1" dirty="0" smtClean="0">
                <a:solidFill>
                  <a:srgbClr val="FF0000"/>
                </a:solidFill>
              </a:rPr>
              <a:t> information and knowledge workers to conceptual workers</a:t>
            </a:r>
            <a:r>
              <a:rPr lang="en-US" sz="4000" i="1" dirty="0" smtClean="0">
                <a:solidFill>
                  <a:srgbClr val="FF0000"/>
                </a:solidFill>
              </a:rPr>
              <a:t>….” </a:t>
            </a:r>
          </a:p>
          <a:p>
            <a:endParaRPr lang="en-US" dirty="0"/>
          </a:p>
        </p:txBody>
      </p:sp>
      <p:sp>
        <p:nvSpPr>
          <p:cNvPr id="5" name="TextBox 4"/>
          <p:cNvSpPr txBox="1"/>
          <p:nvPr/>
        </p:nvSpPr>
        <p:spPr>
          <a:xfrm>
            <a:off x="914400" y="5934670"/>
            <a:ext cx="7772400" cy="923330"/>
          </a:xfrm>
          <a:prstGeom prst="rect">
            <a:avLst/>
          </a:prstGeom>
          <a:noFill/>
        </p:spPr>
        <p:txBody>
          <a:bodyPr wrap="square" rtlCol="0">
            <a:spAutoFit/>
          </a:bodyPr>
          <a:lstStyle/>
          <a:p>
            <a:r>
              <a:rPr lang="en-US" dirty="0" smtClean="0"/>
              <a:t>Susan Ballard. AASL Standards and Guidelines Implementation Task Force. </a:t>
            </a:r>
            <a:r>
              <a:rPr lang="en-US" i="1" dirty="0" smtClean="0"/>
              <a:t>Learning for Life. </a:t>
            </a:r>
            <a:r>
              <a:rPr lang="en-US" dirty="0" smtClean="0"/>
              <a:t>2009. </a:t>
            </a:r>
          </a:p>
          <a:p>
            <a:endParaRPr lang="en-US" dirty="0"/>
          </a:p>
        </p:txBody>
      </p:sp>
    </p:spTree>
  </p:cSld>
  <p:clrMapOvr>
    <a:masterClrMapping/>
  </p:clrMapOvr>
  <p:transition advTm="10953"/>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838200" y="685800"/>
            <a:ext cx="7315200" cy="2831544"/>
          </a:xfrm>
          <a:prstGeom prst="rect">
            <a:avLst/>
          </a:prstGeom>
          <a:noFill/>
        </p:spPr>
        <p:txBody>
          <a:bodyPr wrap="square" rtlCol="0">
            <a:spAutoFit/>
          </a:bodyPr>
          <a:lstStyle/>
          <a:p>
            <a:r>
              <a:rPr lang="en-US" sz="4000" i="1" dirty="0" smtClean="0">
                <a:solidFill>
                  <a:srgbClr val="FF0000"/>
                </a:solidFill>
              </a:rPr>
              <a:t>“… Our students live and compete in the global marketplace where </a:t>
            </a:r>
            <a:r>
              <a:rPr lang="en-US" sz="4000" b="1" i="1" dirty="0" smtClean="0">
                <a:solidFill>
                  <a:srgbClr val="FF0000"/>
                </a:solidFill>
              </a:rPr>
              <a:t>a new and emerging skill set is required if they are to thrive</a:t>
            </a:r>
            <a:r>
              <a:rPr lang="en-US" sz="4000" i="1" dirty="0" smtClean="0">
                <a:solidFill>
                  <a:srgbClr val="FF0000"/>
                </a:solidFill>
              </a:rPr>
              <a:t>.”</a:t>
            </a:r>
          </a:p>
          <a:p>
            <a:endParaRPr lang="en-US" dirty="0"/>
          </a:p>
        </p:txBody>
      </p:sp>
      <p:sp>
        <p:nvSpPr>
          <p:cNvPr id="5" name="TextBox 4"/>
          <p:cNvSpPr txBox="1"/>
          <p:nvPr/>
        </p:nvSpPr>
        <p:spPr>
          <a:xfrm>
            <a:off x="914400" y="5934670"/>
            <a:ext cx="7772400" cy="923330"/>
          </a:xfrm>
          <a:prstGeom prst="rect">
            <a:avLst/>
          </a:prstGeom>
          <a:noFill/>
        </p:spPr>
        <p:txBody>
          <a:bodyPr wrap="square" rtlCol="0">
            <a:spAutoFit/>
          </a:bodyPr>
          <a:lstStyle/>
          <a:p>
            <a:r>
              <a:rPr lang="en-US" dirty="0" smtClean="0"/>
              <a:t>Susan Ballard. AASL Standards and Guidelines Implementation Task Force. </a:t>
            </a:r>
            <a:r>
              <a:rPr lang="en-US" i="1" dirty="0" smtClean="0"/>
              <a:t>Learning for Life. </a:t>
            </a:r>
            <a:r>
              <a:rPr lang="en-US" dirty="0" smtClean="0"/>
              <a:t>2009. </a:t>
            </a:r>
          </a:p>
          <a:p>
            <a:endParaRPr lang="en-US" dirty="0"/>
          </a:p>
        </p:txBody>
      </p:sp>
    </p:spTree>
  </p:cSld>
  <p:clrMapOvr>
    <a:masterClrMapping/>
  </p:clrMapOvr>
  <p:transition advTm="8672"/>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914400" y="152400"/>
            <a:ext cx="7772400" cy="3000374"/>
          </a:xfrm>
        </p:spPr>
        <p:txBody>
          <a:bodyPr>
            <a:noAutofit/>
          </a:bodyPr>
          <a:lstStyle/>
          <a:p>
            <a:r>
              <a:rPr lang="en-US" sz="4000" dirty="0" smtClean="0">
                <a:solidFill>
                  <a:schemeClr val="tx1"/>
                </a:solidFill>
              </a:rPr>
              <a:t>While we cannot predict exactly what new skills will be required for young adults to thrive in this environment, of this we are sure: </a:t>
            </a:r>
            <a:endParaRPr lang="en-US" sz="4000" dirty="0">
              <a:solidFill>
                <a:schemeClr val="tx1"/>
              </a:solidFill>
            </a:endParaRPr>
          </a:p>
        </p:txBody>
      </p:sp>
      <p:pic>
        <p:nvPicPr>
          <p:cNvPr id="4" name="Picture 3"/>
          <p:cNvPicPr>
            <a:picLocks noChangeAspect="1"/>
          </p:cNvPicPr>
          <p:nvPr/>
        </p:nvPicPr>
        <p:blipFill>
          <a:blip r:embed="rId3" cstate="print"/>
          <a:stretch>
            <a:fillRect/>
          </a:stretch>
        </p:blipFill>
        <p:spPr>
          <a:xfrm>
            <a:off x="4419600" y="3723223"/>
            <a:ext cx="4724400" cy="3134778"/>
          </a:xfrm>
          <a:prstGeom prst="rect">
            <a:avLst/>
          </a:prstGeom>
        </p:spPr>
      </p:pic>
    </p:spTree>
  </p:cSld>
  <p:clrMapOvr>
    <a:masterClrMapping/>
  </p:clrMapOvr>
  <p:transition advTm="85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772400" cy="1362075"/>
          </a:xfrm>
        </p:spPr>
        <p:txBody>
          <a:bodyPr>
            <a:normAutofit fontScale="90000"/>
          </a:bodyPr>
          <a:lstStyle/>
          <a:p>
            <a:r>
              <a:rPr lang="en-US" sz="4444" dirty="0" smtClean="0"/>
              <a:t>We must produce graduates who can…</a:t>
            </a:r>
            <a:r>
              <a:rPr lang="en-US" dirty="0" smtClean="0"/>
              <a:t/>
            </a:r>
            <a:br>
              <a:rPr lang="en-US" dirty="0" smtClean="0"/>
            </a:br>
            <a:endParaRPr lang="en-US" dirty="0"/>
          </a:p>
        </p:txBody>
      </p:sp>
      <p:pic>
        <p:nvPicPr>
          <p:cNvPr id="6" name="Picture 5" descr="grads.jpg"/>
          <p:cNvPicPr>
            <a:picLocks noChangeAspect="1"/>
          </p:cNvPicPr>
          <p:nvPr/>
        </p:nvPicPr>
        <p:blipFill>
          <a:blip r:embed="rId3" cstate="print"/>
          <a:stretch>
            <a:fillRect/>
          </a:stretch>
        </p:blipFill>
        <p:spPr>
          <a:xfrm>
            <a:off x="3516820" y="3124200"/>
            <a:ext cx="5627180" cy="3733800"/>
          </a:xfrm>
          <a:prstGeom prst="rect">
            <a:avLst/>
          </a:prstGeom>
        </p:spPr>
      </p:pic>
    </p:spTree>
  </p:cSld>
  <p:clrMapOvr>
    <a:masterClrMapping/>
  </p:clrMapOvr>
  <p:transition advTm="436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info dig media.jpg"/>
          <p:cNvPicPr>
            <a:picLocks noChangeAspect="1"/>
          </p:cNvPicPr>
          <p:nvPr/>
        </p:nvPicPr>
        <p:blipFill>
          <a:blip r:embed="rId3" cstate="print"/>
          <a:stretch>
            <a:fillRect/>
          </a:stretch>
        </p:blipFill>
        <p:spPr>
          <a:xfrm>
            <a:off x="5429250" y="1905000"/>
            <a:ext cx="3714750" cy="4953000"/>
          </a:xfrm>
          <a:prstGeom prst="rect">
            <a:avLst/>
          </a:prstGeom>
        </p:spPr>
      </p:pic>
      <p:sp>
        <p:nvSpPr>
          <p:cNvPr id="7" name="Content Placeholder 6"/>
          <p:cNvSpPr>
            <a:spLocks noGrp="1"/>
          </p:cNvSpPr>
          <p:nvPr>
            <p:ph idx="1"/>
          </p:nvPr>
        </p:nvSpPr>
        <p:spPr>
          <a:xfrm>
            <a:off x="914400" y="762000"/>
            <a:ext cx="5867400" cy="4525963"/>
          </a:xfrm>
        </p:spPr>
        <p:txBody>
          <a:bodyPr/>
          <a:lstStyle/>
          <a:p>
            <a:pPr lvl="0"/>
            <a:r>
              <a:rPr lang="en-US" sz="3600" dirty="0" smtClean="0"/>
              <a:t>Identify, analyze, evaluate, and communicate information</a:t>
            </a:r>
          </a:p>
          <a:p>
            <a:endParaRPr lang="en-US" dirty="0"/>
          </a:p>
        </p:txBody>
      </p:sp>
    </p:spTree>
  </p:cSld>
  <p:clrMapOvr>
    <a:masterClrMapping/>
  </p:clrMapOvr>
  <p:transition advTm="4593"/>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3962400" cy="2209800"/>
          </a:xfrm>
        </p:spPr>
        <p:txBody>
          <a:bodyPr>
            <a:normAutofit/>
          </a:bodyPr>
          <a:lstStyle/>
          <a:p>
            <a:r>
              <a:rPr lang="en-US" sz="4400" b="0" cap="none" dirty="0" smtClean="0">
                <a:solidFill>
                  <a:srgbClr val="FF6600"/>
                </a:solidFill>
              </a:rPr>
              <a:t>ART</a:t>
            </a:r>
            <a:r>
              <a:rPr lang="en-US" sz="4400" b="0" cap="none" dirty="0" smtClean="0">
                <a:solidFill>
                  <a:srgbClr val="FFFFFF"/>
                </a:solidFill>
              </a:rPr>
              <a:t> happens in the ART classroom</a:t>
            </a:r>
            <a:endParaRPr lang="en-US" sz="3600" b="0" cap="none" dirty="0" smtClean="0">
              <a:solidFill>
                <a:srgbClr val="FFFFFF"/>
              </a:solidFill>
            </a:endParaRPr>
          </a:p>
        </p:txBody>
      </p:sp>
      <p:pic>
        <p:nvPicPr>
          <p:cNvPr id="6" name="Picture 5"/>
          <p:cNvPicPr>
            <a:picLocks noChangeAspect="1"/>
          </p:cNvPicPr>
          <p:nvPr/>
        </p:nvPicPr>
        <p:blipFill>
          <a:blip r:embed="rId3" cstate="print"/>
          <a:stretch>
            <a:fillRect/>
          </a:stretch>
        </p:blipFill>
        <p:spPr>
          <a:xfrm>
            <a:off x="3861342" y="1828799"/>
            <a:ext cx="5282658" cy="3505199"/>
          </a:xfrm>
          <a:prstGeom prst="rect">
            <a:avLst/>
          </a:prstGeom>
        </p:spPr>
      </p:pic>
    </p:spTree>
  </p:cSld>
  <p:clrMapOvr>
    <a:masterClrMapping/>
  </p:clrMapOvr>
  <p:transition advTm="2953"/>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brain thinking.jpg"/>
          <p:cNvPicPr>
            <a:picLocks noChangeAspect="1"/>
          </p:cNvPicPr>
          <p:nvPr/>
        </p:nvPicPr>
        <p:blipFill>
          <a:blip r:embed="rId3" cstate="print"/>
          <a:srcRect l="10878" t="5454" r="12979"/>
          <a:stretch>
            <a:fillRect/>
          </a:stretch>
        </p:blipFill>
        <p:spPr>
          <a:xfrm>
            <a:off x="5638800" y="2895600"/>
            <a:ext cx="3200400" cy="3962400"/>
          </a:xfrm>
          <a:prstGeom prst="rect">
            <a:avLst/>
          </a:prstGeom>
        </p:spPr>
      </p:pic>
      <p:sp>
        <p:nvSpPr>
          <p:cNvPr id="10" name="Content Placeholder 9"/>
          <p:cNvSpPr>
            <a:spLocks noGrp="1"/>
          </p:cNvSpPr>
          <p:nvPr>
            <p:ph idx="1"/>
          </p:nvPr>
        </p:nvSpPr>
        <p:spPr>
          <a:xfrm>
            <a:off x="914400" y="762000"/>
            <a:ext cx="5334000" cy="4525963"/>
          </a:xfrm>
        </p:spPr>
        <p:txBody>
          <a:bodyPr/>
          <a:lstStyle/>
          <a:p>
            <a:pPr lvl="0"/>
            <a:r>
              <a:rPr lang="en-US" sz="3600" dirty="0" smtClean="0"/>
              <a:t>Draw conclusions, make informed decisions, apply knowledge to new situations, and create new knowledge</a:t>
            </a:r>
          </a:p>
          <a:p>
            <a:pPr>
              <a:buNone/>
            </a:pPr>
            <a:endParaRPr lang="en-US" dirty="0"/>
          </a:p>
        </p:txBody>
      </p:sp>
    </p:spTree>
  </p:cSld>
  <p:clrMapOvr>
    <a:masterClrMapping/>
  </p:clrMapOvr>
  <p:transition advTm="7438"/>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commnity.jpg"/>
          <p:cNvPicPr>
            <a:picLocks noChangeAspect="1"/>
          </p:cNvPicPr>
          <p:nvPr/>
        </p:nvPicPr>
        <p:blipFill>
          <a:blip r:embed="rId3" cstate="print"/>
          <a:srcRect l="3229" t="4550" r="7694" b="36843"/>
          <a:stretch>
            <a:fillRect/>
          </a:stretch>
        </p:blipFill>
        <p:spPr>
          <a:xfrm>
            <a:off x="3697515" y="3581400"/>
            <a:ext cx="5446485" cy="3276600"/>
          </a:xfrm>
          <a:prstGeom prst="rect">
            <a:avLst/>
          </a:prstGeom>
        </p:spPr>
      </p:pic>
      <p:sp>
        <p:nvSpPr>
          <p:cNvPr id="4" name="Content Placeholder 3"/>
          <p:cNvSpPr>
            <a:spLocks noGrp="1"/>
          </p:cNvSpPr>
          <p:nvPr>
            <p:ph idx="1"/>
          </p:nvPr>
        </p:nvSpPr>
        <p:spPr>
          <a:xfrm>
            <a:off x="914400" y="838200"/>
            <a:ext cx="7315200" cy="4525963"/>
          </a:xfrm>
        </p:spPr>
        <p:txBody>
          <a:bodyPr/>
          <a:lstStyle/>
          <a:p>
            <a:r>
              <a:rPr lang="en-US" sz="3600" dirty="0" smtClean="0"/>
              <a:t>Share knowledge and participate ethically and productively as members of their communities (e.g., their class, school, community, and future workplace)</a:t>
            </a:r>
          </a:p>
          <a:p>
            <a:endParaRPr lang="en-US" dirty="0"/>
          </a:p>
        </p:txBody>
      </p:sp>
    </p:spTree>
  </p:cSld>
  <p:clrMapOvr>
    <a:masterClrMapping/>
  </p:clrMapOvr>
  <p:transition advTm="9641"/>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86106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chemeClr val="bg1"/>
                </a:solidFill>
              </a:rPr>
              <a:t>as </a:t>
            </a:r>
            <a:r>
              <a:rPr lang="en-US" sz="4400" cap="none" dirty="0" smtClean="0">
                <a:solidFill>
                  <a:srgbClr val="FF6600"/>
                </a:solidFill>
              </a:rPr>
              <a:t>Library Media Specialists </a:t>
            </a:r>
            <a:r>
              <a:rPr lang="en-US" sz="6000" cap="none" dirty="0" smtClean="0">
                <a:solidFill>
                  <a:srgbClr val="FF6600"/>
                </a:solidFill>
              </a:rPr>
              <a:t>teach</a:t>
            </a:r>
            <a:r>
              <a:rPr lang="en-US" sz="4400" cap="none" dirty="0" smtClean="0">
                <a:solidFill>
                  <a:srgbClr val="FF6600"/>
                </a:solidFill>
              </a:rPr>
              <a:t> </a:t>
            </a:r>
            <a:r>
              <a:rPr lang="en-US" sz="4400" cap="none" dirty="0" smtClean="0">
                <a:solidFill>
                  <a:schemeClr val="bg1"/>
                </a:solidFill>
              </a:rPr>
              <a:t>these important skills to ALL students ALL the time.</a:t>
            </a:r>
            <a:endParaRPr lang="en-US" sz="4400" cap="none" dirty="0">
              <a:solidFill>
                <a:schemeClr val="bg1"/>
              </a:solidFill>
            </a:endParaRPr>
          </a:p>
        </p:txBody>
      </p:sp>
    </p:spTree>
  </p:cSld>
  <p:clrMapOvr>
    <a:masterClrMapping/>
  </p:clrMapOvr>
  <p:transition advTm="9328"/>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914400" y="1828800"/>
            <a:ext cx="6705600" cy="2769989"/>
          </a:xfrm>
          <a:prstGeom prst="rect">
            <a:avLst/>
          </a:prstGeom>
          <a:noFill/>
        </p:spPr>
        <p:txBody>
          <a:bodyPr wrap="square" rtlCol="0">
            <a:spAutoFit/>
          </a:bodyPr>
          <a:lstStyle/>
          <a:p>
            <a:r>
              <a:rPr lang="en-US" sz="6600" b="1" dirty="0" smtClean="0">
                <a:solidFill>
                  <a:srgbClr val="FF0000"/>
                </a:solidFill>
              </a:rPr>
              <a:t>This</a:t>
            </a:r>
            <a:r>
              <a:rPr lang="en-US" sz="5400" b="1" dirty="0" smtClean="0"/>
              <a:t> is the mission of our school library program. </a:t>
            </a:r>
            <a:endParaRPr lang="en-US" sz="5400" b="1" dirty="0"/>
          </a:p>
        </p:txBody>
      </p:sp>
    </p:spTree>
  </p:cSld>
  <p:clrMapOvr>
    <a:masterClrMapping/>
  </p:clrMapOvr>
  <p:transition advTm="6141"/>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82296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as our </a:t>
            </a:r>
            <a:r>
              <a:rPr lang="en-US" sz="4400" cap="none" dirty="0" smtClean="0">
                <a:solidFill>
                  <a:srgbClr val="FF6600"/>
                </a:solidFill>
              </a:rPr>
              <a:t>students:</a:t>
            </a:r>
            <a:endParaRPr lang="en-US" sz="4400" cap="none" dirty="0">
              <a:solidFill>
                <a:srgbClr val="FF6600"/>
              </a:solidFill>
            </a:endParaRPr>
          </a:p>
        </p:txBody>
      </p:sp>
    </p:spTree>
  </p:cSld>
  <p:clrMapOvr>
    <a:masterClrMapping/>
  </p:clrMapOvr>
  <p:transition advTm="5531"/>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1219200"/>
          </a:xfrm>
        </p:spPr>
        <p:txBody>
          <a:bodyPr/>
          <a:lstStyle/>
          <a:p>
            <a:r>
              <a:rPr lang="en-US" sz="4000" dirty="0" smtClean="0"/>
              <a:t>Develop their love of reading</a:t>
            </a:r>
          </a:p>
          <a:p>
            <a:endParaRPr lang="en-US" dirty="0" smtClean="0"/>
          </a:p>
          <a:p>
            <a:endParaRPr lang="en-US" dirty="0" smtClean="0"/>
          </a:p>
          <a:p>
            <a:endParaRPr lang="en-US" dirty="0"/>
          </a:p>
        </p:txBody>
      </p:sp>
      <p:pic>
        <p:nvPicPr>
          <p:cNvPr id="4" name="Picture 3"/>
          <p:cNvPicPr>
            <a:picLocks noChangeAspect="1"/>
          </p:cNvPicPr>
          <p:nvPr/>
        </p:nvPicPr>
        <p:blipFill>
          <a:blip r:embed="rId3" cstate="print"/>
          <a:stretch>
            <a:fillRect/>
          </a:stretch>
        </p:blipFill>
        <p:spPr>
          <a:xfrm>
            <a:off x="3172298" y="2895600"/>
            <a:ext cx="5971702" cy="3962400"/>
          </a:xfrm>
          <a:prstGeom prst="rect">
            <a:avLst/>
          </a:prstGeom>
        </p:spPr>
      </p:pic>
    </p:spTree>
  </p:cSld>
  <p:clrMapOvr>
    <a:masterClrMapping/>
  </p:clrMapOvr>
  <p:transition advTm="3297"/>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76400"/>
            <a:ext cx="7924800" cy="1219200"/>
          </a:xfrm>
        </p:spPr>
        <p:txBody>
          <a:bodyPr>
            <a:normAutofit lnSpcReduction="10000"/>
          </a:bodyPr>
          <a:lstStyle/>
          <a:p>
            <a:r>
              <a:rPr lang="en-US" sz="4000" dirty="0" smtClean="0"/>
              <a:t>Collaborate with classmates to solve problems</a:t>
            </a:r>
          </a:p>
          <a:p>
            <a:endParaRPr lang="en-US" dirty="0" smtClean="0"/>
          </a:p>
          <a:p>
            <a:endParaRPr lang="en-US" dirty="0" smtClean="0"/>
          </a:p>
          <a:p>
            <a:endParaRPr lang="en-US" dirty="0"/>
          </a:p>
        </p:txBody>
      </p:sp>
      <p:pic>
        <p:nvPicPr>
          <p:cNvPr id="6" name="Picture 5"/>
          <p:cNvPicPr>
            <a:picLocks noChangeAspect="1"/>
          </p:cNvPicPr>
          <p:nvPr/>
        </p:nvPicPr>
        <p:blipFill>
          <a:blip r:embed="rId3" cstate="print"/>
          <a:stretch>
            <a:fillRect/>
          </a:stretch>
        </p:blipFill>
        <p:spPr>
          <a:xfrm>
            <a:off x="3746500" y="3276600"/>
            <a:ext cx="5397500" cy="3581400"/>
          </a:xfrm>
          <a:prstGeom prst="rect">
            <a:avLst/>
          </a:prstGeom>
        </p:spPr>
      </p:pic>
    </p:spTree>
  </p:cSld>
  <p:clrMapOvr>
    <a:masterClrMapping/>
  </p:clrMapOvr>
  <p:transition advTm="3515"/>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1219200"/>
          </a:xfrm>
        </p:spPr>
        <p:txBody>
          <a:bodyPr/>
          <a:lstStyle/>
          <a:p>
            <a:r>
              <a:rPr lang="en-US" sz="4000" dirty="0" smtClean="0"/>
              <a:t>Develop information literacy skills</a:t>
            </a:r>
          </a:p>
          <a:p>
            <a:endParaRPr lang="en-US" dirty="0" smtClean="0"/>
          </a:p>
          <a:p>
            <a:endParaRPr lang="en-US" dirty="0" smtClean="0"/>
          </a:p>
          <a:p>
            <a:endParaRPr lang="en-US" dirty="0"/>
          </a:p>
        </p:txBody>
      </p:sp>
      <p:pic>
        <p:nvPicPr>
          <p:cNvPr id="4" name="Picture 3"/>
          <p:cNvPicPr>
            <a:picLocks noChangeAspect="1"/>
          </p:cNvPicPr>
          <p:nvPr/>
        </p:nvPicPr>
        <p:blipFill>
          <a:blip r:embed="rId3" cstate="print"/>
          <a:stretch>
            <a:fillRect/>
          </a:stretch>
        </p:blipFill>
        <p:spPr>
          <a:xfrm>
            <a:off x="2929917" y="2743201"/>
            <a:ext cx="6201383" cy="4114800"/>
          </a:xfrm>
          <a:prstGeom prst="rect">
            <a:avLst/>
          </a:prstGeom>
        </p:spPr>
      </p:pic>
    </p:spTree>
  </p:cSld>
  <p:clrMapOvr>
    <a:masterClrMapping/>
  </p:clrMapOvr>
  <p:transition advTm="3625"/>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76400"/>
            <a:ext cx="5715000" cy="1219200"/>
          </a:xfrm>
        </p:spPr>
        <p:txBody>
          <a:bodyPr>
            <a:normAutofit lnSpcReduction="10000"/>
          </a:bodyPr>
          <a:lstStyle/>
          <a:p>
            <a:r>
              <a:rPr lang="en-US" sz="4000" dirty="0" smtClean="0"/>
              <a:t>Access the resources they need, 24/7</a:t>
            </a:r>
          </a:p>
          <a:p>
            <a:endParaRPr lang="en-US" dirty="0" smtClean="0"/>
          </a:p>
          <a:p>
            <a:endParaRPr lang="en-US" dirty="0" smtClean="0"/>
          </a:p>
          <a:p>
            <a:endParaRPr lang="en-US" dirty="0"/>
          </a:p>
        </p:txBody>
      </p:sp>
      <p:pic>
        <p:nvPicPr>
          <p:cNvPr id="6" name="Picture 5"/>
          <p:cNvPicPr>
            <a:picLocks noChangeAspect="1"/>
          </p:cNvPicPr>
          <p:nvPr/>
        </p:nvPicPr>
        <p:blipFill>
          <a:blip r:embed="rId3" cstate="print"/>
          <a:srcRect t="15596"/>
          <a:stretch>
            <a:fillRect/>
          </a:stretch>
        </p:blipFill>
        <p:spPr>
          <a:xfrm>
            <a:off x="5709324" y="2514600"/>
            <a:ext cx="3434675" cy="4343400"/>
          </a:xfrm>
          <a:prstGeom prst="rect">
            <a:avLst/>
          </a:prstGeom>
        </p:spPr>
      </p:pic>
    </p:spTree>
  </p:cSld>
  <p:clrMapOvr>
    <a:masterClrMapping/>
  </p:clrMapOvr>
  <p:transition advTm="4375"/>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1219200"/>
          </a:xfrm>
        </p:spPr>
        <p:txBody>
          <a:bodyPr>
            <a:normAutofit/>
          </a:bodyPr>
          <a:lstStyle/>
          <a:p>
            <a:r>
              <a:rPr lang="en-US" sz="4000" dirty="0" smtClean="0"/>
              <a:t>Share their ideas and their work</a:t>
            </a:r>
          </a:p>
          <a:p>
            <a:endParaRPr lang="en-US" dirty="0" smtClean="0"/>
          </a:p>
          <a:p>
            <a:endParaRPr lang="en-US" dirty="0" smtClean="0"/>
          </a:p>
          <a:p>
            <a:endParaRPr lang="en-US" dirty="0"/>
          </a:p>
        </p:txBody>
      </p:sp>
      <p:pic>
        <p:nvPicPr>
          <p:cNvPr id="6" name="Picture 5" descr="HS girls at table.jpg"/>
          <p:cNvPicPr>
            <a:picLocks noChangeAspect="1"/>
          </p:cNvPicPr>
          <p:nvPr/>
        </p:nvPicPr>
        <p:blipFill>
          <a:blip r:embed="rId3" cstate="print"/>
          <a:stretch>
            <a:fillRect/>
          </a:stretch>
        </p:blipFill>
        <p:spPr>
          <a:xfrm>
            <a:off x="3962400" y="3419855"/>
            <a:ext cx="5181600" cy="3438145"/>
          </a:xfrm>
          <a:prstGeom prst="rect">
            <a:avLst/>
          </a:prstGeom>
        </p:spPr>
      </p:pic>
    </p:spTree>
  </p:cSld>
  <p:clrMapOvr>
    <a:masterClrMapping/>
  </p:clrMapOvr>
  <p:transition advTm="3953"/>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800" cap="none" dirty="0" smtClean="0">
                <a:solidFill>
                  <a:srgbClr val="FFFFFF"/>
                </a:solidFill>
              </a:rPr>
              <a:t>Everyone knows that…</a:t>
            </a:r>
            <a:endParaRPr lang="en-US" sz="4800" dirty="0">
              <a:solidFill>
                <a:srgbClr val="FFFFFF"/>
              </a:solidFill>
            </a:endParaRPr>
          </a:p>
        </p:txBody>
      </p:sp>
    </p:spTree>
  </p:cSld>
  <p:clrMapOvr>
    <a:masterClrMapping/>
  </p:clrMapOvr>
  <p:transition advTm="2422"/>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83820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chemeClr val="bg1"/>
                </a:solidFill>
              </a:rPr>
              <a:t>as </a:t>
            </a:r>
            <a:r>
              <a:rPr lang="en-US" sz="4400" cap="none" dirty="0" smtClean="0">
                <a:solidFill>
                  <a:srgbClr val="FF6600"/>
                </a:solidFill>
              </a:rPr>
              <a:t>Library Media Specialists:</a:t>
            </a:r>
            <a:endParaRPr lang="en-US" sz="4400" cap="none" dirty="0">
              <a:solidFill>
                <a:srgbClr val="FF6600"/>
              </a:solidFill>
            </a:endParaRPr>
          </a:p>
        </p:txBody>
      </p:sp>
    </p:spTree>
  </p:cSld>
  <p:clrMapOvr>
    <a:masterClrMapping/>
  </p:clrMapOvr>
  <p:transition advTm="5891"/>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2872582"/>
          </a:xfrm>
        </p:spPr>
        <p:txBody>
          <a:bodyPr>
            <a:noAutofit/>
          </a:bodyPr>
          <a:lstStyle/>
          <a:p>
            <a:r>
              <a:rPr lang="en-US" sz="4000" dirty="0" smtClean="0"/>
              <a:t>Collaborate with teachers to integrate information/ communication/technology </a:t>
            </a:r>
            <a:r>
              <a:rPr lang="en-US" sz="4000" dirty="0"/>
              <a:t>skills </a:t>
            </a:r>
            <a:r>
              <a:rPr lang="en-US" sz="4000" dirty="0" smtClean="0"/>
              <a:t>into </a:t>
            </a:r>
            <a:r>
              <a:rPr lang="en-US" sz="4000" dirty="0"/>
              <a:t>curriculum</a:t>
            </a:r>
            <a:r>
              <a:rPr lang="en-US" sz="4000" dirty="0" smtClean="0"/>
              <a:t> </a:t>
            </a:r>
          </a:p>
          <a:p>
            <a:endParaRPr lang="en-US" dirty="0" smtClean="0"/>
          </a:p>
          <a:p>
            <a:endParaRPr lang="en-US" dirty="0" smtClean="0"/>
          </a:p>
          <a:p>
            <a:endParaRPr lang="en-US" dirty="0" smtClean="0"/>
          </a:p>
          <a:p>
            <a:endParaRPr lang="en-US" dirty="0"/>
          </a:p>
        </p:txBody>
      </p:sp>
    </p:spTree>
  </p:cSld>
  <p:clrMapOvr>
    <a:masterClrMapping/>
  </p:clrMapOvr>
  <p:transition advTm="6172"/>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23218"/>
            <a:ext cx="7543800" cy="2720182"/>
          </a:xfrm>
        </p:spPr>
        <p:txBody>
          <a:bodyPr>
            <a:noAutofit/>
          </a:bodyPr>
          <a:lstStyle/>
          <a:p>
            <a:r>
              <a:rPr lang="en-US" sz="4000" dirty="0" smtClean="0"/>
              <a:t>Partner with teachers from all content areas to empower students as they become proficient researchers</a:t>
            </a:r>
          </a:p>
          <a:p>
            <a:endParaRPr lang="en-US" sz="3600" dirty="0" smtClean="0"/>
          </a:p>
          <a:p>
            <a:endParaRPr lang="en-US" dirty="0" smtClean="0"/>
          </a:p>
          <a:p>
            <a:endParaRPr lang="en-US" dirty="0" smtClean="0"/>
          </a:p>
          <a:p>
            <a:endParaRPr lang="en-US" dirty="0" smtClean="0"/>
          </a:p>
          <a:p>
            <a:endParaRPr lang="en-US" dirty="0"/>
          </a:p>
        </p:txBody>
      </p:sp>
    </p:spTree>
  </p:cSld>
  <p:clrMapOvr>
    <a:masterClrMapping/>
  </p:clrMapOvr>
  <p:transition advTm="7984"/>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46237"/>
            <a:ext cx="8229600" cy="2697163"/>
          </a:xfrm>
        </p:spPr>
        <p:txBody>
          <a:bodyPr>
            <a:noAutofit/>
          </a:bodyPr>
          <a:lstStyle/>
          <a:p>
            <a:r>
              <a:rPr lang="en-US" sz="4000" dirty="0" smtClean="0"/>
              <a:t>Support real-world learning experiences </a:t>
            </a:r>
            <a:r>
              <a:rPr lang="en-US" sz="4000" dirty="0"/>
              <a:t>with books,</a:t>
            </a:r>
            <a:r>
              <a:rPr lang="en-US" sz="4000" dirty="0" smtClean="0"/>
              <a:t> online databases, technology tools, digital collections, and more</a:t>
            </a:r>
            <a:endParaRPr lang="en-US" sz="4000" dirty="0"/>
          </a:p>
          <a:p>
            <a:endParaRPr lang="en-US" dirty="0" smtClean="0"/>
          </a:p>
          <a:p>
            <a:endParaRPr lang="en-US" dirty="0" smtClean="0"/>
          </a:p>
          <a:p>
            <a:endParaRPr lang="en-US" dirty="0" smtClean="0"/>
          </a:p>
          <a:p>
            <a:endParaRPr lang="en-US" dirty="0"/>
          </a:p>
        </p:txBody>
      </p:sp>
    </p:spTree>
  </p:cSld>
  <p:clrMapOvr>
    <a:masterClrMapping/>
  </p:clrMapOvr>
  <p:transition advTm="8625"/>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8534400" cy="2209800"/>
          </a:xfrm>
        </p:spPr>
        <p:txBody>
          <a:bodyPr>
            <a:no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br>
              <a:rPr lang="en-US" sz="4400" cap="none" dirty="0" smtClean="0">
                <a:solidFill>
                  <a:srgbClr val="FFFFFF"/>
                </a:solidFill>
              </a:rPr>
            </a:br>
            <a:r>
              <a:rPr lang="en-US" sz="4400" cap="none" dirty="0" smtClean="0">
                <a:solidFill>
                  <a:srgbClr val="FFFFFF"/>
                </a:solidFill>
              </a:rPr>
              <a:t>because </a:t>
            </a:r>
            <a:r>
              <a:rPr lang="en-US" sz="4400" cap="none" dirty="0" smtClean="0">
                <a:solidFill>
                  <a:schemeClr val="bg1"/>
                </a:solidFill>
              </a:rPr>
              <a:t>the library is the </a:t>
            </a:r>
            <a:r>
              <a:rPr lang="en-US" sz="6000" cap="none" dirty="0" smtClean="0">
                <a:solidFill>
                  <a:srgbClr val="FF6600"/>
                </a:solidFill>
              </a:rPr>
              <a:t>center</a:t>
            </a:r>
            <a:r>
              <a:rPr lang="en-US" sz="4400" cap="none" dirty="0" smtClean="0">
                <a:solidFill>
                  <a:srgbClr val="FFFFFF"/>
                </a:solidFill>
              </a:rPr>
              <a:t/>
            </a:r>
            <a:br>
              <a:rPr lang="en-US" sz="4400" cap="none" dirty="0" smtClean="0">
                <a:solidFill>
                  <a:srgbClr val="FFFFFF"/>
                </a:solidFill>
              </a:rPr>
            </a:br>
            <a:r>
              <a:rPr lang="en-US" sz="4400" cap="none" dirty="0" smtClean="0">
                <a:solidFill>
                  <a:srgbClr val="FFFFFF"/>
                </a:solidFill>
              </a:rPr>
              <a:t>for:</a:t>
            </a:r>
            <a:endParaRPr lang="en-US" sz="4400" cap="none" dirty="0">
              <a:solidFill>
                <a:srgbClr val="FFFFFF"/>
              </a:solidFill>
            </a:endParaRPr>
          </a:p>
        </p:txBody>
      </p:sp>
    </p:spTree>
  </p:cSld>
  <p:clrMapOvr>
    <a:masterClrMapping/>
  </p:clrMapOvr>
  <p:transition advTm="861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5105400" cy="914399"/>
          </a:xfrm>
        </p:spPr>
        <p:txBody>
          <a:bodyPr/>
          <a:lstStyle/>
          <a:p>
            <a:r>
              <a:rPr lang="en-US" sz="4000" dirty="0" smtClean="0"/>
              <a:t>Inquiry</a:t>
            </a:r>
          </a:p>
          <a:p>
            <a:pPr lvl="0"/>
            <a:endParaRPr lang="en-US" dirty="0" smtClean="0"/>
          </a:p>
          <a:p>
            <a:endParaRPr lang="en-US" dirty="0"/>
          </a:p>
        </p:txBody>
      </p:sp>
      <p:pic>
        <p:nvPicPr>
          <p:cNvPr id="5" name="Picture 4" descr="question.jpg"/>
          <p:cNvPicPr>
            <a:picLocks noChangeAspect="1"/>
          </p:cNvPicPr>
          <p:nvPr/>
        </p:nvPicPr>
        <p:blipFill>
          <a:blip r:embed="rId3" cstate="print"/>
          <a:stretch>
            <a:fillRect/>
          </a:stretch>
        </p:blipFill>
        <p:spPr>
          <a:xfrm>
            <a:off x="3556000" y="2667000"/>
            <a:ext cx="5588000" cy="4191000"/>
          </a:xfrm>
          <a:prstGeom prst="rect">
            <a:avLst/>
          </a:prstGeom>
        </p:spPr>
      </p:pic>
    </p:spTree>
  </p:cSld>
  <p:clrMapOvr>
    <a:masterClrMapping/>
  </p:clrMapOvr>
  <p:transition advTm="1531"/>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4267200" cy="914400"/>
          </a:xfrm>
        </p:spPr>
        <p:txBody>
          <a:bodyPr/>
          <a:lstStyle/>
          <a:p>
            <a:r>
              <a:rPr lang="en-US" sz="4000" dirty="0" smtClean="0"/>
              <a:t>Problem-Solving</a:t>
            </a:r>
          </a:p>
          <a:p>
            <a:pPr lvl="0"/>
            <a:endParaRPr lang="en-US" dirty="0" smtClean="0"/>
          </a:p>
          <a:p>
            <a:endParaRPr lang="en-US" dirty="0"/>
          </a:p>
        </p:txBody>
      </p:sp>
      <p:pic>
        <p:nvPicPr>
          <p:cNvPr id="5" name="Picture 4" descr="problem-solving-maze.jpg"/>
          <p:cNvPicPr>
            <a:picLocks noChangeAspect="1"/>
          </p:cNvPicPr>
          <p:nvPr/>
        </p:nvPicPr>
        <p:blipFill>
          <a:blip r:embed="rId3" cstate="print"/>
          <a:stretch>
            <a:fillRect/>
          </a:stretch>
        </p:blipFill>
        <p:spPr>
          <a:xfrm>
            <a:off x="3579354" y="2743200"/>
            <a:ext cx="5564646" cy="4114800"/>
          </a:xfrm>
          <a:prstGeom prst="rect">
            <a:avLst/>
          </a:prstGeom>
        </p:spPr>
      </p:pic>
    </p:spTree>
  </p:cSld>
  <p:clrMapOvr>
    <a:masterClrMapping/>
  </p:clrMapOvr>
  <p:transition advTm="2594"/>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8229600" cy="1295400"/>
          </a:xfrm>
        </p:spPr>
        <p:txBody>
          <a:bodyPr/>
          <a:lstStyle/>
          <a:p>
            <a:pPr lvl="0"/>
            <a:r>
              <a:rPr lang="en-US" sz="4000" dirty="0" smtClean="0"/>
              <a:t>Collaborative Learning</a:t>
            </a:r>
          </a:p>
          <a:p>
            <a:pPr lvl="0"/>
            <a:endParaRPr lang="en-US" dirty="0" smtClean="0"/>
          </a:p>
          <a:p>
            <a:endParaRPr lang="en-US" dirty="0"/>
          </a:p>
        </p:txBody>
      </p:sp>
      <p:pic>
        <p:nvPicPr>
          <p:cNvPr id="5" name="Picture 4"/>
          <p:cNvPicPr>
            <a:picLocks noChangeAspect="1"/>
          </p:cNvPicPr>
          <p:nvPr/>
        </p:nvPicPr>
        <p:blipFill>
          <a:blip r:embed="rId3" cstate="print"/>
          <a:stretch>
            <a:fillRect/>
          </a:stretch>
        </p:blipFill>
        <p:spPr>
          <a:xfrm>
            <a:off x="3746500" y="3276600"/>
            <a:ext cx="5397500" cy="3581400"/>
          </a:xfrm>
          <a:prstGeom prst="rect">
            <a:avLst/>
          </a:prstGeom>
        </p:spPr>
      </p:pic>
    </p:spTree>
  </p:cSld>
  <p:clrMapOvr>
    <a:masterClrMapping/>
  </p:clrMapOvr>
  <p:transition advTm="2937"/>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7848600" cy="1600200"/>
          </a:xfrm>
        </p:spPr>
        <p:txBody>
          <a:bodyPr>
            <a:normAutofit/>
          </a:bodyPr>
          <a:lstStyle/>
          <a:p>
            <a:pPr lvl="0"/>
            <a:r>
              <a:rPr lang="en-US" sz="4000" dirty="0" smtClean="0"/>
              <a:t>Real-world Learning</a:t>
            </a:r>
          </a:p>
          <a:p>
            <a:pPr lvl="0"/>
            <a:endParaRPr lang="en-US" dirty="0" smtClean="0"/>
          </a:p>
          <a:p>
            <a:endParaRPr lang="en-US" dirty="0"/>
          </a:p>
        </p:txBody>
      </p:sp>
      <p:pic>
        <p:nvPicPr>
          <p:cNvPr id="8" name="Picture 7"/>
          <p:cNvPicPr>
            <a:picLocks noChangeAspect="1"/>
          </p:cNvPicPr>
          <p:nvPr/>
        </p:nvPicPr>
        <p:blipFill>
          <a:blip r:embed="rId3" cstate="print"/>
          <a:stretch>
            <a:fillRect/>
          </a:stretch>
        </p:blipFill>
        <p:spPr>
          <a:xfrm>
            <a:off x="4876800" y="3657600"/>
            <a:ext cx="4267200" cy="3200400"/>
          </a:xfrm>
          <a:prstGeom prst="rect">
            <a:avLst/>
          </a:prstGeom>
        </p:spPr>
      </p:pic>
      <p:pic>
        <p:nvPicPr>
          <p:cNvPr id="10" name="Picture 9" descr="iStock%5F000002554992XSmall-1.jpg"/>
          <p:cNvPicPr>
            <a:picLocks noChangeAspect="1"/>
          </p:cNvPicPr>
          <p:nvPr/>
        </p:nvPicPr>
        <p:blipFill>
          <a:blip r:embed="rId4" cstate="print"/>
          <a:stretch>
            <a:fillRect/>
          </a:stretch>
        </p:blipFill>
        <p:spPr>
          <a:xfrm>
            <a:off x="6387828" y="0"/>
            <a:ext cx="2756171" cy="1828800"/>
          </a:xfrm>
          <a:prstGeom prst="rect">
            <a:avLst/>
          </a:prstGeom>
        </p:spPr>
      </p:pic>
    </p:spTree>
  </p:cSld>
  <p:clrMapOvr>
    <a:masterClrMapping/>
  </p:clrMapOvr>
  <p:transition advTm="250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5715000" cy="1447800"/>
          </a:xfrm>
        </p:spPr>
        <p:txBody>
          <a:bodyPr/>
          <a:lstStyle/>
          <a:p>
            <a:pPr lvl="0"/>
            <a:r>
              <a:rPr lang="en-US" sz="4000" dirty="0" smtClean="0"/>
              <a:t>Independent Learning</a:t>
            </a:r>
          </a:p>
          <a:p>
            <a:pPr lvl="0"/>
            <a:endParaRPr lang="en-US" dirty="0" smtClean="0"/>
          </a:p>
          <a:p>
            <a:endParaRPr lang="en-US" dirty="0"/>
          </a:p>
        </p:txBody>
      </p:sp>
      <p:pic>
        <p:nvPicPr>
          <p:cNvPr id="4" name="Picture 3"/>
          <p:cNvPicPr>
            <a:picLocks noChangeAspect="1"/>
          </p:cNvPicPr>
          <p:nvPr/>
        </p:nvPicPr>
        <p:blipFill>
          <a:blip r:embed="rId3" cstate="print"/>
          <a:stretch>
            <a:fillRect/>
          </a:stretch>
        </p:blipFill>
        <p:spPr>
          <a:xfrm>
            <a:off x="6083300" y="2272358"/>
            <a:ext cx="3060700" cy="4585642"/>
          </a:xfrm>
          <a:prstGeom prst="rect">
            <a:avLst/>
          </a:prstGeom>
        </p:spPr>
      </p:pic>
    </p:spTree>
  </p:cSld>
  <p:clrMapOvr>
    <a:masterClrMapping/>
  </p:clrMapOvr>
  <p:transition advTm="3125"/>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505200" cy="2209800"/>
          </a:xfrm>
        </p:spPr>
        <p:txBody>
          <a:bodyPr>
            <a:noAutofit/>
          </a:bodyPr>
          <a:lstStyle/>
          <a:p>
            <a:r>
              <a:rPr lang="en-US" sz="4400" b="0" cap="none" dirty="0" smtClean="0">
                <a:solidFill>
                  <a:srgbClr val="FF6600"/>
                </a:solidFill>
              </a:rPr>
              <a:t>SCIENCE</a:t>
            </a:r>
            <a:r>
              <a:rPr lang="en-US" sz="4400" b="0" cap="none" dirty="0" smtClean="0">
                <a:solidFill>
                  <a:srgbClr val="FFFFFF"/>
                </a:solidFill>
              </a:rPr>
              <a:t> happens in the SCIENCE classroom</a:t>
            </a:r>
            <a:endParaRPr lang="en-US" sz="3600" b="0" cap="none" dirty="0" smtClean="0">
              <a:solidFill>
                <a:srgbClr val="FFFFFF"/>
              </a:solidFill>
            </a:endParaRPr>
          </a:p>
        </p:txBody>
      </p:sp>
      <p:pic>
        <p:nvPicPr>
          <p:cNvPr id="8" name="Picture 7"/>
          <p:cNvPicPr>
            <a:picLocks noChangeAspect="1"/>
          </p:cNvPicPr>
          <p:nvPr/>
        </p:nvPicPr>
        <p:blipFill>
          <a:blip r:embed="rId3" cstate="print"/>
          <a:stretch>
            <a:fillRect/>
          </a:stretch>
        </p:blipFill>
        <p:spPr>
          <a:xfrm>
            <a:off x="3581400" y="1828800"/>
            <a:ext cx="5562600" cy="3479800"/>
          </a:xfrm>
          <a:prstGeom prst="rect">
            <a:avLst/>
          </a:prstGeom>
        </p:spPr>
      </p:pic>
    </p:spTree>
  </p:cSld>
  <p:clrMapOvr>
    <a:masterClrMapping/>
  </p:clrMapOvr>
  <p:transition advTm="2922"/>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4495800" cy="914400"/>
          </a:xfrm>
        </p:spPr>
        <p:txBody>
          <a:bodyPr/>
          <a:lstStyle/>
          <a:p>
            <a:pPr lvl="0"/>
            <a:r>
              <a:rPr lang="en-US" sz="4000" dirty="0" smtClean="0"/>
              <a:t>Enrichment </a:t>
            </a:r>
          </a:p>
          <a:p>
            <a:pPr>
              <a:buNone/>
            </a:pPr>
            <a:endParaRPr lang="en-US" dirty="0"/>
          </a:p>
        </p:txBody>
      </p:sp>
      <p:pic>
        <p:nvPicPr>
          <p:cNvPr id="6" name="Picture 5" descr="more%2Dillustrator%2Dsp.jpg"/>
          <p:cNvPicPr>
            <a:picLocks noChangeAspect="1"/>
          </p:cNvPicPr>
          <p:nvPr/>
        </p:nvPicPr>
        <p:blipFill>
          <a:blip r:embed="rId3" cstate="print"/>
          <a:stretch>
            <a:fillRect/>
          </a:stretch>
        </p:blipFill>
        <p:spPr>
          <a:xfrm>
            <a:off x="3505200" y="2628900"/>
            <a:ext cx="5638800" cy="4229100"/>
          </a:xfrm>
          <a:prstGeom prst="rect">
            <a:avLst/>
          </a:prstGeom>
        </p:spPr>
      </p:pic>
    </p:spTree>
  </p:cSld>
  <p:clrMapOvr>
    <a:masterClrMapping/>
  </p:clrMapOvr>
  <p:transition advTm="2328"/>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4114800" cy="914399"/>
          </a:xfrm>
        </p:spPr>
        <p:txBody>
          <a:bodyPr/>
          <a:lstStyle/>
          <a:p>
            <a:r>
              <a:rPr lang="en-US" sz="4000" dirty="0" smtClean="0"/>
              <a:t>24/7 Learning</a:t>
            </a:r>
          </a:p>
          <a:p>
            <a:pPr>
              <a:buNone/>
            </a:pPr>
            <a:endParaRPr lang="en-US" dirty="0"/>
          </a:p>
        </p:txBody>
      </p:sp>
      <p:pic>
        <p:nvPicPr>
          <p:cNvPr id="7" name="Picture 6" descr="family F000002727320XSmall-1.jpg"/>
          <p:cNvPicPr>
            <a:picLocks noChangeAspect="1"/>
          </p:cNvPicPr>
          <p:nvPr/>
        </p:nvPicPr>
        <p:blipFill>
          <a:blip r:embed="rId3" cstate="print"/>
          <a:stretch>
            <a:fillRect/>
          </a:stretch>
        </p:blipFill>
        <p:spPr>
          <a:xfrm>
            <a:off x="3892394" y="3352800"/>
            <a:ext cx="5251606" cy="3505200"/>
          </a:xfrm>
          <a:prstGeom prst="rect">
            <a:avLst/>
          </a:prstGeom>
        </p:spPr>
      </p:pic>
    </p:spTree>
  </p:cSld>
  <p:clrMapOvr>
    <a:masterClrMapping/>
  </p:clrMapOvr>
  <p:transition advTm="2843"/>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4800600" cy="2514600"/>
          </a:xfrm>
        </p:spPr>
        <p:txBody>
          <a:bodyPr>
            <a:normAutofit/>
          </a:bodyPr>
          <a:lstStyle/>
          <a:p>
            <a:r>
              <a:rPr lang="en-US" sz="4000" dirty="0" smtClean="0"/>
              <a:t>Life-long Learning</a:t>
            </a:r>
          </a:p>
          <a:p>
            <a:pPr lvl="0"/>
            <a:endParaRPr lang="en-US" dirty="0" smtClean="0"/>
          </a:p>
          <a:p>
            <a:endParaRPr lang="en-US" dirty="0"/>
          </a:p>
        </p:txBody>
      </p:sp>
      <p:pic>
        <p:nvPicPr>
          <p:cNvPr id="5" name="Picture 4" descr="girl with books.jpg"/>
          <p:cNvPicPr>
            <a:picLocks noChangeAspect="1"/>
          </p:cNvPicPr>
          <p:nvPr/>
        </p:nvPicPr>
        <p:blipFill>
          <a:blip r:embed="rId3" cstate="print"/>
          <a:stretch>
            <a:fillRect/>
          </a:stretch>
        </p:blipFill>
        <p:spPr>
          <a:xfrm>
            <a:off x="4495800" y="3351463"/>
            <a:ext cx="4648200" cy="3506537"/>
          </a:xfrm>
          <a:prstGeom prst="rect">
            <a:avLst/>
          </a:prstGeom>
        </p:spPr>
      </p:pic>
    </p:spTree>
  </p:cSld>
  <p:clrMapOvr>
    <a:masterClrMapping/>
  </p:clrMapOvr>
  <p:transition advTm="3234"/>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3962400" cy="2209800"/>
          </a:xfrm>
        </p:spPr>
        <p:txBody>
          <a:bodyPr>
            <a:normAutofit fontScale="90000"/>
          </a:bodyPr>
          <a:lstStyle/>
          <a:p>
            <a:r>
              <a:rPr lang="en-US" dirty="0" smtClean="0">
                <a:solidFill>
                  <a:schemeClr val="bg1"/>
                </a:solidFill>
              </a:rPr>
              <a:t>IT </a:t>
            </a:r>
            <a:r>
              <a:rPr lang="en-US" sz="6000" dirty="0" smtClean="0">
                <a:solidFill>
                  <a:srgbClr val="FF6600"/>
                </a:solidFill>
              </a:rPr>
              <a:t>ALL</a:t>
            </a:r>
            <a:r>
              <a:rPr lang="en-US" dirty="0" smtClean="0">
                <a:solidFill>
                  <a:schemeClr val="bg1"/>
                </a:solidFill>
              </a:rPr>
              <a:t> HAPPENS IN THE </a:t>
            </a:r>
            <a:br>
              <a:rPr lang="en-US" dirty="0" smtClean="0">
                <a:solidFill>
                  <a:schemeClr val="bg1"/>
                </a:solidFill>
              </a:rPr>
            </a:br>
            <a:r>
              <a:rPr lang="en-US" dirty="0" smtClean="0">
                <a:solidFill>
                  <a:srgbClr val="FF6600"/>
                </a:solidFill>
              </a:rPr>
              <a:t>SCHOOL LIBRARY!</a:t>
            </a:r>
            <a:endParaRPr lang="en-US" sz="3600" b="0" cap="none" dirty="0" smtClean="0">
              <a:solidFill>
                <a:srgbClr val="FF6600"/>
              </a:solidFill>
            </a:endParaRPr>
          </a:p>
        </p:txBody>
      </p:sp>
      <p:pic>
        <p:nvPicPr>
          <p:cNvPr id="5" name="Picture 4" descr="Success.jpg"/>
          <p:cNvPicPr>
            <a:picLocks noChangeAspect="1"/>
          </p:cNvPicPr>
          <p:nvPr/>
        </p:nvPicPr>
        <p:blipFill>
          <a:blip r:embed="rId3" cstate="print"/>
          <a:srcRect t="9804"/>
          <a:stretch>
            <a:fillRect/>
          </a:stretch>
        </p:blipFill>
        <p:spPr>
          <a:xfrm>
            <a:off x="3962400" y="1828800"/>
            <a:ext cx="5181600" cy="3505200"/>
          </a:xfrm>
          <a:prstGeom prst="rect">
            <a:avLst/>
          </a:prstGeom>
        </p:spPr>
      </p:pic>
    </p:spTree>
  </p:cSld>
  <p:clrMapOvr>
    <a:masterClrMapping/>
  </p:clrMapOvr>
  <p:transition advTm="4844"/>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3962400" cy="2209800"/>
          </a:xfrm>
        </p:spPr>
        <p:txBody>
          <a:bodyPr>
            <a:normAutofit fontScale="90000"/>
          </a:bodyPr>
          <a:lstStyle/>
          <a:p>
            <a:r>
              <a:rPr lang="en-US" dirty="0" smtClean="0">
                <a:solidFill>
                  <a:schemeClr val="bg1"/>
                </a:solidFill>
              </a:rPr>
              <a:t>IT </a:t>
            </a:r>
            <a:r>
              <a:rPr lang="en-US" sz="6000" dirty="0" smtClean="0">
                <a:solidFill>
                  <a:srgbClr val="FF6600"/>
                </a:solidFill>
              </a:rPr>
              <a:t>ALL</a:t>
            </a:r>
            <a:r>
              <a:rPr lang="en-US" dirty="0" smtClean="0">
                <a:solidFill>
                  <a:schemeClr val="bg1"/>
                </a:solidFill>
              </a:rPr>
              <a:t> HAPPENS IN </a:t>
            </a:r>
            <a:r>
              <a:rPr lang="en-US" sz="6667" dirty="0" smtClean="0">
                <a:solidFill>
                  <a:srgbClr val="FF6600"/>
                </a:solidFill>
              </a:rPr>
              <a:t>OUR</a:t>
            </a:r>
            <a:r>
              <a:rPr lang="en-US" dirty="0" smtClean="0">
                <a:solidFill>
                  <a:schemeClr val="bg1"/>
                </a:solidFill>
              </a:rPr>
              <a:t/>
            </a:r>
            <a:br>
              <a:rPr lang="en-US" dirty="0" smtClean="0">
                <a:solidFill>
                  <a:schemeClr val="bg1"/>
                </a:solidFill>
              </a:rPr>
            </a:br>
            <a:r>
              <a:rPr lang="en-US" dirty="0" smtClean="0">
                <a:solidFill>
                  <a:srgbClr val="FF6600"/>
                </a:solidFill>
              </a:rPr>
              <a:t>SCHOOL LIBRARY!</a:t>
            </a:r>
            <a:endParaRPr lang="en-US" sz="3600" b="0" cap="none" dirty="0" smtClean="0">
              <a:solidFill>
                <a:srgbClr val="FF6600"/>
              </a:solidFill>
            </a:endParaRPr>
          </a:p>
        </p:txBody>
      </p:sp>
      <p:pic>
        <p:nvPicPr>
          <p:cNvPr id="5" name="Picture 4" descr="Success.jpg"/>
          <p:cNvPicPr>
            <a:picLocks noChangeAspect="1"/>
          </p:cNvPicPr>
          <p:nvPr/>
        </p:nvPicPr>
        <p:blipFill>
          <a:blip r:embed="rId3" cstate="print"/>
          <a:srcRect t="9804"/>
          <a:stretch>
            <a:fillRect/>
          </a:stretch>
        </p:blipFill>
        <p:spPr>
          <a:xfrm>
            <a:off x="3962400" y="1828800"/>
            <a:ext cx="5181600" cy="3505200"/>
          </a:xfrm>
          <a:prstGeom prst="rect">
            <a:avLst/>
          </a:prstGeom>
        </p:spPr>
      </p:pic>
    </p:spTree>
  </p:cSld>
  <p:clrMapOvr>
    <a:masterClrMapping/>
  </p:clrMapOvr>
  <p:transition advTm="625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09600"/>
            <a:ext cx="8229600" cy="1143000"/>
          </a:xfrm>
        </p:spPr>
        <p:txBody>
          <a:bodyPr>
            <a:normAutofit fontScale="90000"/>
          </a:bodyPr>
          <a:lstStyle/>
          <a:p>
            <a:pPr algn="l"/>
            <a:r>
              <a:rPr lang="en-US" sz="2800" dirty="0" smtClean="0"/>
              <a:t/>
            </a:r>
            <a:br>
              <a:rPr lang="en-US" sz="2800" dirty="0" smtClean="0"/>
            </a:br>
            <a:r>
              <a:rPr lang="en-US" sz="2800" dirty="0" smtClean="0"/>
              <a:t/>
            </a:r>
            <a:br>
              <a:rPr lang="en-US" sz="2800" dirty="0" smtClean="0"/>
            </a:br>
            <a:r>
              <a:rPr lang="en-US" sz="2800" b="1" dirty="0" smtClean="0">
                <a:solidFill>
                  <a:srgbClr val="201D42"/>
                </a:solidFill>
              </a:rPr>
              <a:t>Created by </a:t>
            </a:r>
            <a:endParaRPr lang="en-US" sz="2800" b="1" dirty="0">
              <a:solidFill>
                <a:srgbClr val="201D42"/>
              </a:solidFill>
            </a:endParaRPr>
          </a:p>
        </p:txBody>
      </p:sp>
      <p:sp>
        <p:nvSpPr>
          <p:cNvPr id="6" name="Content Placeholder 5"/>
          <p:cNvSpPr>
            <a:spLocks noGrp="1"/>
          </p:cNvSpPr>
          <p:nvPr>
            <p:ph idx="1"/>
          </p:nvPr>
        </p:nvSpPr>
        <p:spPr>
          <a:xfrm>
            <a:off x="762000" y="1798637"/>
            <a:ext cx="8305800" cy="2316163"/>
          </a:xfrm>
        </p:spPr>
        <p:txBody>
          <a:bodyPr>
            <a:normAutofit/>
          </a:bodyPr>
          <a:lstStyle/>
          <a:p>
            <a:pPr>
              <a:buNone/>
            </a:pPr>
            <a:r>
              <a:rPr lang="en-US" sz="2000" b="1" dirty="0" smtClean="0"/>
              <a:t>Donna </a:t>
            </a:r>
            <a:r>
              <a:rPr lang="en-US" sz="2000" b="1" dirty="0" err="1" smtClean="0"/>
              <a:t>Baratta</a:t>
            </a:r>
            <a:r>
              <a:rPr lang="en-US" sz="2000" dirty="0" smtClean="0"/>
              <a:t>, Library Media Specialist, Yorktown Central School District, NY</a:t>
            </a:r>
          </a:p>
          <a:p>
            <a:pPr>
              <a:buNone/>
            </a:pPr>
            <a:r>
              <a:rPr lang="en-US" sz="2000" b="1" dirty="0" smtClean="0"/>
              <a:t>Linda Chapman</a:t>
            </a:r>
            <a:r>
              <a:rPr lang="en-US" sz="2000" dirty="0" smtClean="0"/>
              <a:t>, K-12 Library Coordinator, Somers Central School District, NY</a:t>
            </a:r>
          </a:p>
          <a:p>
            <a:pPr>
              <a:buNone/>
            </a:pPr>
            <a:r>
              <a:rPr lang="en-US" sz="2000" b="1" dirty="0" smtClean="0"/>
              <a:t>Nina Levine</a:t>
            </a:r>
            <a:r>
              <a:rPr lang="en-US" sz="2000" dirty="0" smtClean="0"/>
              <a:t>, Library Media Specialist, </a:t>
            </a:r>
            <a:r>
              <a:rPr lang="en-US" sz="2000" dirty="0" err="1" smtClean="0"/>
              <a:t>Hendrick</a:t>
            </a:r>
            <a:r>
              <a:rPr lang="en-US" sz="2000" dirty="0" smtClean="0"/>
              <a:t> Hudson School District, NY</a:t>
            </a:r>
          </a:p>
          <a:p>
            <a:pPr>
              <a:buNone/>
            </a:pPr>
            <a:r>
              <a:rPr lang="en-US" sz="2000" b="1" dirty="0" smtClean="0"/>
              <a:t>John Monahan</a:t>
            </a:r>
            <a:r>
              <a:rPr lang="en-US" sz="2000" dirty="0" smtClean="0"/>
              <a:t>, Director, Putnam Northern Westchester BOCES School Library System, Board of Cooperative Educational Services, Yorktown Heights, NY</a:t>
            </a:r>
          </a:p>
          <a:p>
            <a:pPr>
              <a:buNone/>
            </a:pPr>
            <a:r>
              <a:rPr lang="en-US" sz="2000" b="1" dirty="0" smtClean="0"/>
              <a:t>Susan </a:t>
            </a:r>
            <a:r>
              <a:rPr lang="en-US" sz="2000" b="1" dirty="0" err="1" smtClean="0"/>
              <a:t>Polos</a:t>
            </a:r>
            <a:r>
              <a:rPr lang="en-US" sz="2000" dirty="0" smtClean="0"/>
              <a:t>, Library Media Specialist, Bedford Central School District, NY</a:t>
            </a:r>
          </a:p>
          <a:p>
            <a:pPr>
              <a:buNone/>
            </a:pPr>
            <a:endParaRPr lang="en-US" sz="2000" dirty="0" smtClean="0"/>
          </a:p>
          <a:p>
            <a:pPr>
              <a:buNone/>
            </a:pPr>
            <a:endParaRPr lang="en-US" sz="2000" dirty="0" smtClean="0"/>
          </a:p>
          <a:p>
            <a:pPr>
              <a:buNone/>
            </a:pPr>
            <a:endParaRPr lang="en-US" sz="2800" dirty="0" smtClean="0"/>
          </a:p>
        </p:txBody>
      </p:sp>
      <p:pic>
        <p:nvPicPr>
          <p:cNvPr id="5" name="Picture 4" descr="logo09%5Fletterhead.jpg"/>
          <p:cNvPicPr>
            <a:picLocks noChangeAspect="1"/>
          </p:cNvPicPr>
          <p:nvPr/>
        </p:nvPicPr>
        <p:blipFill>
          <a:blip r:embed="rId3" cstate="print"/>
          <a:stretch>
            <a:fillRect/>
          </a:stretch>
        </p:blipFill>
        <p:spPr>
          <a:xfrm>
            <a:off x="6096000" y="0"/>
            <a:ext cx="3085123" cy="1477917"/>
          </a:xfrm>
          <a:prstGeom prst="rect">
            <a:avLst/>
          </a:prstGeom>
        </p:spPr>
      </p:pic>
      <p:sp>
        <p:nvSpPr>
          <p:cNvPr id="7" name="TextBox 6"/>
          <p:cNvSpPr txBox="1"/>
          <p:nvPr/>
        </p:nvSpPr>
        <p:spPr>
          <a:xfrm>
            <a:off x="609600" y="4224516"/>
            <a:ext cx="8229600" cy="2923878"/>
          </a:xfrm>
          <a:prstGeom prst="rect">
            <a:avLst/>
          </a:prstGeom>
          <a:noFill/>
        </p:spPr>
        <p:txBody>
          <a:bodyPr wrap="square" rtlCol="0">
            <a:spAutoFit/>
          </a:bodyPr>
          <a:lstStyle/>
          <a:p>
            <a:pPr marL="177800" indent="-177800">
              <a:buNone/>
            </a:pPr>
            <a:r>
              <a:rPr lang="en-US" sz="2000" b="1" dirty="0" smtClean="0"/>
              <a:t>	</a:t>
            </a:r>
          </a:p>
          <a:p>
            <a:pPr marL="177800" indent="-177800">
              <a:buNone/>
            </a:pPr>
            <a:r>
              <a:rPr lang="en-US" sz="2000" b="1" dirty="0" smtClean="0"/>
              <a:t>	Musical score: </a:t>
            </a:r>
            <a:r>
              <a:rPr lang="en-US" b="1" dirty="0" smtClean="0"/>
              <a:t>Steven </a:t>
            </a:r>
            <a:r>
              <a:rPr lang="en-US" b="1" dirty="0" err="1" smtClean="0"/>
              <a:t>Chetcuti</a:t>
            </a:r>
            <a:r>
              <a:rPr lang="en-US" b="1" dirty="0" smtClean="0"/>
              <a:t>, </a:t>
            </a:r>
            <a:r>
              <a:rPr lang="en-US" i="1" dirty="0" smtClean="0"/>
              <a:t>The Radio Hour</a:t>
            </a:r>
            <a:r>
              <a:rPr lang="en-US" dirty="0" smtClean="0"/>
              <a:t>, </a:t>
            </a:r>
            <a:r>
              <a:rPr lang="en-US" dirty="0" smtClean="0">
                <a:hlinkClick r:id="rId4"/>
              </a:rPr>
              <a:t>chetcutis@theradiohour.net</a:t>
            </a:r>
            <a:endParaRPr lang="en-US" dirty="0" smtClean="0"/>
          </a:p>
          <a:p>
            <a:pPr marL="177800" indent="-177800">
              <a:buNone/>
            </a:pPr>
            <a:r>
              <a:rPr lang="en-US" b="1" dirty="0" smtClean="0"/>
              <a:t>	Guitar: </a:t>
            </a:r>
            <a:r>
              <a:rPr lang="en-US" dirty="0" smtClean="0"/>
              <a:t>John </a:t>
            </a:r>
            <a:r>
              <a:rPr lang="en-US" dirty="0" err="1" smtClean="0"/>
              <a:t>Fiscella</a:t>
            </a:r>
            <a:endParaRPr lang="en-US" dirty="0" smtClean="0"/>
          </a:p>
          <a:p>
            <a:pPr marL="177800" indent="-177800">
              <a:buNone/>
            </a:pPr>
            <a:endParaRPr lang="en-US" dirty="0" smtClean="0"/>
          </a:p>
          <a:p>
            <a:r>
              <a:rPr lang="en-US" dirty="0" smtClean="0"/>
              <a:t>   </a:t>
            </a:r>
            <a:r>
              <a:rPr lang="en-US" b="1" dirty="0" smtClean="0"/>
              <a:t>Image Sources: </a:t>
            </a:r>
          </a:p>
          <a:p>
            <a:r>
              <a:rPr lang="en-US" b="1" dirty="0" smtClean="0"/>
              <a:t>    </a:t>
            </a:r>
            <a:r>
              <a:rPr lang="en-US" dirty="0" smtClean="0"/>
              <a:t>Frames 11, 14 and 70: Susan </a:t>
            </a:r>
            <a:r>
              <a:rPr lang="en-US" dirty="0" err="1" smtClean="0"/>
              <a:t>Polos</a:t>
            </a:r>
            <a:endParaRPr lang="en-US" dirty="0" smtClean="0"/>
          </a:p>
          <a:p>
            <a:r>
              <a:rPr lang="en-US" b="1" dirty="0" smtClean="0"/>
              <a:t>    </a:t>
            </a:r>
            <a:r>
              <a:rPr lang="en-US" dirty="0" smtClean="0"/>
              <a:t>All other images: </a:t>
            </a:r>
            <a:r>
              <a:rPr lang="en-US" dirty="0" err="1" smtClean="0"/>
              <a:t>iStock</a:t>
            </a:r>
            <a:r>
              <a:rPr lang="en-US" dirty="0" smtClean="0"/>
              <a:t> at </a:t>
            </a:r>
            <a:r>
              <a:rPr lang="en-US" dirty="0" smtClean="0">
                <a:hlinkClick r:id="rId5"/>
              </a:rPr>
              <a:t>http://www.istock.com</a:t>
            </a:r>
            <a:endParaRPr lang="en-US" dirty="0" smtClean="0"/>
          </a:p>
          <a:p>
            <a:r>
              <a:rPr lang="en-US" dirty="0" smtClean="0"/>
              <a:t>    </a:t>
            </a:r>
          </a:p>
          <a:p>
            <a:pPr marL="177800" indent="-177800">
              <a:buNone/>
            </a:pPr>
            <a:endParaRPr lang="en-US" dirty="0" smtClean="0"/>
          </a:p>
          <a:p>
            <a:endParaRPr lang="en-US" dirty="0"/>
          </a:p>
        </p:txBody>
      </p:sp>
    </p:spTree>
  </p:cSld>
  <p:clrMapOvr>
    <a:masterClrMapping/>
  </p:clrMapOvr>
  <p:transition advTm="14968"/>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433690"/>
            <a:ext cx="7620000" cy="5940089"/>
          </a:xfrm>
          <a:prstGeom prst="rect">
            <a:avLst/>
          </a:prstGeom>
          <a:noFill/>
        </p:spPr>
        <p:txBody>
          <a:bodyPr wrap="square" rtlCol="0">
            <a:spAutoFit/>
          </a:bodyPr>
          <a:lstStyle/>
          <a:p>
            <a:r>
              <a:rPr lang="en-US" sz="2000" b="1" dirty="0" smtClean="0"/>
              <a:t>Use of this presentation:</a:t>
            </a:r>
          </a:p>
          <a:p>
            <a:endParaRPr lang="en-US" dirty="0" smtClean="0"/>
          </a:p>
          <a:p>
            <a:r>
              <a:rPr lang="en-US" dirty="0" smtClean="0"/>
              <a:t>The preceding presentation is available for use by library media specialist members of the Putnam Northern Westchester BOCES School Library System. The information contained is intended for all members of the learning communities within the Putnam/Westchester BOCES service region. </a:t>
            </a:r>
          </a:p>
          <a:p>
            <a:endParaRPr lang="en-US" dirty="0" smtClean="0"/>
          </a:p>
          <a:p>
            <a:r>
              <a:rPr lang="en-US" dirty="0" smtClean="0"/>
              <a:t>This program is intended for educational use and may not be used for educational purposes without seeking permission of the Putnam Northern Westchester BOCES School Library System Council. For additional information, please call (914) 248-2391.</a:t>
            </a:r>
          </a:p>
          <a:p>
            <a:endParaRPr lang="en-US" dirty="0" smtClean="0"/>
          </a:p>
          <a:p>
            <a:r>
              <a:rPr lang="en-US" dirty="0" smtClean="0"/>
              <a:t>The sale, duplication or distribution of the contents of this program or any part of this program for profit or commercial use is prohibited. </a:t>
            </a:r>
          </a:p>
          <a:p>
            <a:endParaRPr lang="en-US" dirty="0" smtClean="0"/>
          </a:p>
          <a:p>
            <a:endParaRPr lang="en-US" dirty="0" smtClean="0"/>
          </a:p>
          <a:p>
            <a:endParaRPr lang="en-US" dirty="0" smtClean="0"/>
          </a:p>
          <a:p>
            <a:r>
              <a:rPr lang="en-US" dirty="0" smtClean="0"/>
              <a:t>Putnam Northern Westchester BOCES School Library System @2009</a:t>
            </a:r>
          </a:p>
          <a:p>
            <a:endParaRPr lang="en-US" dirty="0" smtClean="0"/>
          </a:p>
          <a:p>
            <a:endParaRPr lang="en-US" dirty="0" smtClean="0"/>
          </a:p>
          <a:p>
            <a:endParaRPr lang="en-US" dirty="0"/>
          </a:p>
        </p:txBody>
      </p:sp>
      <p:pic>
        <p:nvPicPr>
          <p:cNvPr id="5" name="Picture 4" descr="logo09%5Fletterhead.jpg"/>
          <p:cNvPicPr>
            <a:picLocks noChangeAspect="1"/>
          </p:cNvPicPr>
          <p:nvPr/>
        </p:nvPicPr>
        <p:blipFill>
          <a:blip r:embed="rId2" cstate="print"/>
          <a:stretch>
            <a:fillRect/>
          </a:stretch>
        </p:blipFill>
        <p:spPr>
          <a:xfrm>
            <a:off x="6096000" y="0"/>
            <a:ext cx="3085123" cy="1477917"/>
          </a:xfrm>
          <a:prstGeom prst="rect">
            <a:avLst/>
          </a:prstGeom>
        </p:spPr>
      </p:pic>
    </p:spTree>
  </p:cSld>
  <p:clrMapOvr>
    <a:masterClrMapping/>
  </p:clrMapOvr>
  <p:transition advTm="11407"/>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pic>
        <p:nvPicPr>
          <p:cNvPr id="5" name="Picture 4" descr="globe in hands000002266764XSmall-1.jpg"/>
          <p:cNvPicPr>
            <a:picLocks noChangeAspect="1"/>
          </p:cNvPicPr>
          <p:nvPr/>
        </p:nvPicPr>
        <p:blipFill>
          <a:blip r:embed="rId3" cstate="print"/>
          <a:srcRect t="21332"/>
          <a:stretch>
            <a:fillRect/>
          </a:stretch>
        </p:blipFill>
        <p:spPr>
          <a:xfrm>
            <a:off x="2313198" y="1828800"/>
            <a:ext cx="4468602" cy="3505200"/>
          </a:xfrm>
          <a:prstGeom prst="rect">
            <a:avLst/>
          </a:prstGeom>
        </p:spPr>
      </p:pic>
      <p:pic>
        <p:nvPicPr>
          <p:cNvPr id="7" name="Picture 6" descr="globe%20000005664283XSmall.jpg"/>
          <p:cNvPicPr>
            <a:picLocks noChangeAspect="1"/>
          </p:cNvPicPr>
          <p:nvPr/>
        </p:nvPicPr>
        <p:blipFill>
          <a:blip r:embed="rId4" cstate="print"/>
          <a:stretch>
            <a:fillRect/>
          </a:stretch>
        </p:blipFill>
        <p:spPr>
          <a:xfrm>
            <a:off x="0" y="1828800"/>
            <a:ext cx="9144000" cy="3505200"/>
          </a:xfrm>
          <a:prstGeom prst="rect">
            <a:avLst/>
          </a:prstGeom>
        </p:spPr>
      </p:pic>
    </p:spTree>
  </p:cSld>
  <p:clrMapOvr>
    <a:masterClrMapping/>
  </p:clrMapOvr>
  <p:transition advTm="3031"/>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152400" y="1981200"/>
            <a:ext cx="8686800" cy="2209800"/>
          </a:xfrm>
        </p:spPr>
        <p:txBody>
          <a:bodyPr>
            <a:normAutofit/>
          </a:bodyPr>
          <a:lstStyle/>
          <a:p>
            <a:r>
              <a:rPr lang="en-US" sz="4400" dirty="0" smtClean="0">
                <a:solidFill>
                  <a:srgbClr val="FFFFFF"/>
                </a:solidFill>
              </a:rPr>
              <a:t>What happens in THE </a:t>
            </a:r>
            <a:br>
              <a:rPr lang="en-US" sz="4400" dirty="0" smtClean="0">
                <a:solidFill>
                  <a:srgbClr val="FFFFFF"/>
                </a:solidFill>
              </a:rPr>
            </a:br>
            <a:r>
              <a:rPr lang="en-US" sz="4400" dirty="0" smtClean="0">
                <a:solidFill>
                  <a:srgbClr val="FF6600"/>
                </a:solidFill>
              </a:rPr>
              <a:t>School library?</a:t>
            </a:r>
            <a:endParaRPr lang="en-US" sz="3600" b="0" cap="none" dirty="0" smtClean="0">
              <a:solidFill>
                <a:srgbClr val="FF6600"/>
              </a:solidFill>
            </a:endParaRPr>
          </a:p>
        </p:txBody>
      </p:sp>
    </p:spTree>
  </p:cSld>
  <p:clrMapOvr>
    <a:masterClrMapping/>
  </p:clrMapOvr>
  <p:transition advTm="3172"/>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7" name="Rectangle 1029"/>
          <p:cNvSpPr>
            <a:spLocks noChangeArrowheads="1"/>
          </p:cNvSpPr>
          <p:nvPr/>
        </p:nvSpPr>
        <p:spPr bwMode="auto">
          <a:xfrm>
            <a:off x="0" y="1828800"/>
            <a:ext cx="9144000" cy="3505200"/>
          </a:xfrm>
          <a:prstGeom prst="rect">
            <a:avLst/>
          </a:prstGeom>
          <a:solidFill>
            <a:srgbClr val="000000"/>
          </a:solidFill>
          <a:ln w="9525">
            <a:solidFill>
              <a:schemeClr val="tx1"/>
            </a:solidFill>
            <a:miter lim="800000"/>
            <a:headEnd/>
            <a:tailEnd/>
          </a:ln>
        </p:spPr>
        <p:txBody>
          <a:bodyPr wrap="none" anchor="ctr">
            <a:prstTxWarp prst="textNoShape">
              <a:avLst/>
            </a:prstTxWarp>
          </a:bodyPr>
          <a:lstStyle/>
          <a:p>
            <a:endParaRPr lang="en-US"/>
          </a:p>
        </p:txBody>
      </p:sp>
      <p:sp>
        <p:nvSpPr>
          <p:cNvPr id="4" name="Title 3"/>
          <p:cNvSpPr>
            <a:spLocks noGrp="1"/>
          </p:cNvSpPr>
          <p:nvPr>
            <p:ph type="title"/>
          </p:nvPr>
        </p:nvSpPr>
        <p:spPr>
          <a:xfrm>
            <a:off x="304800" y="1981200"/>
            <a:ext cx="3810000" cy="2209800"/>
          </a:xfrm>
        </p:spPr>
        <p:txBody>
          <a:bodyPr>
            <a:normAutofit/>
          </a:bodyPr>
          <a:lstStyle/>
          <a:p>
            <a:r>
              <a:rPr lang="en-US" sz="4400" cap="none" dirty="0" smtClean="0">
                <a:solidFill>
                  <a:srgbClr val="FFFFFF"/>
                </a:solidFill>
              </a:rPr>
              <a:t>IT </a:t>
            </a:r>
            <a:r>
              <a:rPr lang="en-US" sz="4400" cap="none" dirty="0" smtClean="0">
                <a:solidFill>
                  <a:srgbClr val="FF6600"/>
                </a:solidFill>
              </a:rPr>
              <a:t>ALL</a:t>
            </a:r>
            <a:r>
              <a:rPr lang="en-US" sz="4400" cap="none" dirty="0" smtClean="0">
                <a:solidFill>
                  <a:srgbClr val="FFFFFF"/>
                </a:solidFill>
              </a:rPr>
              <a:t> HAPPENS IN THE LIBRARY</a:t>
            </a:r>
            <a:endParaRPr lang="en-US" sz="4400" dirty="0">
              <a:solidFill>
                <a:srgbClr val="FFFFFF"/>
              </a:solidFill>
            </a:endParaRPr>
          </a:p>
        </p:txBody>
      </p:sp>
      <p:pic>
        <p:nvPicPr>
          <p:cNvPr id="5" name="Picture 4"/>
          <p:cNvPicPr>
            <a:picLocks noChangeAspect="1"/>
          </p:cNvPicPr>
          <p:nvPr/>
        </p:nvPicPr>
        <p:blipFill>
          <a:blip r:embed="rId3" cstate="print"/>
          <a:stretch>
            <a:fillRect/>
          </a:stretch>
        </p:blipFill>
        <p:spPr>
          <a:xfrm>
            <a:off x="3854450" y="1828800"/>
            <a:ext cx="5289550" cy="3509772"/>
          </a:xfrm>
          <a:prstGeom prst="rect">
            <a:avLst/>
          </a:prstGeom>
        </p:spPr>
      </p:pic>
    </p:spTree>
  </p:cSld>
  <p:clrMapOvr>
    <a:masterClrMapping/>
  </p:clrMapOvr>
  <p:transition advTm="3531"/>
  <p:timing>
    <p:tnLst>
      <p:par>
        <p:cTn id="1" dur="indefinite" restart="never" nodeType="tmRoot"/>
      </p:par>
    </p:tnLst>
  </p:timing>
</p:sld>
</file>

<file path=ppt/theme/theme1.xml><?xml version="1.0" encoding="utf-8"?>
<a:theme xmlns:a="http://schemas.openxmlformats.org/drawingml/2006/main" name="Office Theme">
  <a:themeElements>
    <a:clrScheme name="Custom 1">
      <a:dk1>
        <a:srgbClr val="FFFFFF"/>
      </a:dk1>
      <a:lt1>
        <a:srgbClr val="00000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1109</TotalTime>
  <Words>1079</Words>
  <Application>Microsoft Office PowerPoint</Application>
  <PresentationFormat>On-screen Show (4:3)</PresentationFormat>
  <Paragraphs>210</Paragraphs>
  <Slides>77</Slides>
  <Notes>76</Notes>
  <HiddenSlides>0</HiddenSlides>
  <MMClips>0</MMClips>
  <ScaleCrop>false</ScaleCrop>
  <HeadingPairs>
    <vt:vector size="4" baseType="variant">
      <vt:variant>
        <vt:lpstr>Design Template</vt:lpstr>
      </vt:variant>
      <vt:variant>
        <vt:i4>1</vt:i4>
      </vt:variant>
      <vt:variant>
        <vt:lpstr>Slide Titles</vt:lpstr>
      </vt:variant>
      <vt:variant>
        <vt:i4>77</vt:i4>
      </vt:variant>
    </vt:vector>
  </HeadingPairs>
  <TitlesOfParts>
    <vt:vector size="78" baseType="lpstr">
      <vt:lpstr>Office Theme</vt:lpstr>
      <vt:lpstr>Slide 1</vt:lpstr>
      <vt:lpstr>Everyone knows that…</vt:lpstr>
      <vt:lpstr>MATH happens in the MATH classroom</vt:lpstr>
      <vt:lpstr>Everyone knows that…</vt:lpstr>
      <vt:lpstr>ART happens in the ART classroom</vt:lpstr>
      <vt:lpstr>Everyone knows that…</vt:lpstr>
      <vt:lpstr>SCIENCE happens in the SCIENCE classroom</vt:lpstr>
      <vt:lpstr>What happens in THE  School library?</vt:lpstr>
      <vt:lpstr>IT ALL HAPPENS IN THE LIBRARY</vt:lpstr>
      <vt:lpstr>IT ALL HAPPENS IN THE LIBRARY</vt:lpstr>
      <vt:lpstr>IT ALL HAPPENS IN THE LIBRARY</vt:lpstr>
      <vt:lpstr>It ALL happens in the library because…</vt:lpstr>
      <vt:lpstr>Our library supports the learning needs of:</vt:lpstr>
      <vt:lpstr>Slide 14</vt:lpstr>
      <vt:lpstr>Slide 15</vt:lpstr>
      <vt:lpstr>Slide 16</vt:lpstr>
      <vt:lpstr>Slide 17</vt:lpstr>
      <vt:lpstr>It ALL happens in the library because…</vt:lpstr>
      <vt:lpstr>Our library provides resources:</vt:lpstr>
      <vt:lpstr>Slide 20</vt:lpstr>
      <vt:lpstr>Slide 21</vt:lpstr>
      <vt:lpstr>KEEPING IN MIND…</vt:lpstr>
      <vt:lpstr>Slide 23</vt:lpstr>
      <vt:lpstr>Slide 24</vt:lpstr>
      <vt:lpstr>Slide 25</vt:lpstr>
      <vt:lpstr>Slide 26</vt:lpstr>
      <vt:lpstr>It ALL happens in the library because…</vt:lpstr>
      <vt:lpstr>SCHOOL LIBRARY MEDIA SPECIALISTS ARE...</vt:lpstr>
      <vt:lpstr>TEACHERS</vt:lpstr>
      <vt:lpstr>TEACHERS</vt:lpstr>
      <vt:lpstr>TEACHERS</vt:lpstr>
      <vt:lpstr>TEACHERS</vt:lpstr>
      <vt:lpstr>TEACHERS</vt:lpstr>
      <vt:lpstr>TEACHERS</vt:lpstr>
      <vt:lpstr>TEACHERS</vt:lpstr>
      <vt:lpstr>TEACHERS</vt:lpstr>
      <vt:lpstr>It ALL happens in the library because…</vt:lpstr>
      <vt:lpstr>The PRESENT compels us</vt:lpstr>
      <vt:lpstr>Slide 39</vt:lpstr>
      <vt:lpstr>Slide 40</vt:lpstr>
      <vt:lpstr>Slide 41</vt:lpstr>
      <vt:lpstr>It ALL happens in the library because…</vt:lpstr>
      <vt:lpstr>Slide 43</vt:lpstr>
      <vt:lpstr>Slide 44</vt:lpstr>
      <vt:lpstr>Slide 45</vt:lpstr>
      <vt:lpstr>Slide 46</vt:lpstr>
      <vt:lpstr>Slide 47</vt:lpstr>
      <vt:lpstr>We must produce graduates who can… </vt:lpstr>
      <vt:lpstr>Slide 49</vt:lpstr>
      <vt:lpstr>Slide 50</vt:lpstr>
      <vt:lpstr>Slide 51</vt:lpstr>
      <vt:lpstr>It ALL happens in the library as Library Media Specialists teach these important skills to ALL students ALL the time.</vt:lpstr>
      <vt:lpstr>Slide 53</vt:lpstr>
      <vt:lpstr>It ALL happens in the library as our students:</vt:lpstr>
      <vt:lpstr>Slide 55</vt:lpstr>
      <vt:lpstr>Slide 56</vt:lpstr>
      <vt:lpstr>Slide 57</vt:lpstr>
      <vt:lpstr>Slide 58</vt:lpstr>
      <vt:lpstr>Slide 59</vt:lpstr>
      <vt:lpstr>It ALL happens in the library as Library Media Specialists:</vt:lpstr>
      <vt:lpstr>Slide 61</vt:lpstr>
      <vt:lpstr>Slide 62</vt:lpstr>
      <vt:lpstr>Slide 63</vt:lpstr>
      <vt:lpstr>It ALL happens in the library because the library is the center for:</vt:lpstr>
      <vt:lpstr>Slide 65</vt:lpstr>
      <vt:lpstr>Slide 66</vt:lpstr>
      <vt:lpstr>Slide 67</vt:lpstr>
      <vt:lpstr>Slide 68</vt:lpstr>
      <vt:lpstr>Slide 69</vt:lpstr>
      <vt:lpstr>Slide 70</vt:lpstr>
      <vt:lpstr>Slide 71</vt:lpstr>
      <vt:lpstr>Slide 72</vt:lpstr>
      <vt:lpstr>IT ALL HAPPENS IN THE  SCHOOL LIBRARY!</vt:lpstr>
      <vt:lpstr>IT ALL HAPPENS IN OUR SCHOOL LIBRARY!</vt:lpstr>
      <vt:lpstr>  Created by </vt:lpstr>
      <vt:lpstr>Slide 76</vt:lpstr>
      <vt:lpstr>Slide 77</vt:lpstr>
    </vt:vector>
  </TitlesOfParts>
  <Company>..</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Somers-CSD</dc:creator>
  <cp:lastModifiedBy>Linda Chapman</cp:lastModifiedBy>
  <cp:revision>59</cp:revision>
  <dcterms:created xsi:type="dcterms:W3CDTF">2009-10-01T18:05:31Z</dcterms:created>
  <dcterms:modified xsi:type="dcterms:W3CDTF">2009-10-01T18:05:52Z</dcterms:modified>
</cp:coreProperties>
</file>